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57" r:id="rId3"/>
    <p:sldId id="258" r:id="rId4"/>
    <p:sldId id="260" r:id="rId5"/>
    <p:sldId id="266" r:id="rId6"/>
    <p:sldId id="265" r:id="rId7"/>
    <p:sldId id="259" r:id="rId8"/>
    <p:sldId id="263" r:id="rId9"/>
    <p:sldId id="261" r:id="rId10"/>
    <p:sldId id="267" r:id="rId11"/>
    <p:sldId id="268" r:id="rId12"/>
    <p:sldId id="262"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9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804AD-2CD7-45EC-AF40-500F2E2FEC05}" v="117" dt="2023-10-22T20:16:24.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40" autoAdjust="0"/>
  </p:normalViewPr>
  <p:slideViewPr>
    <p:cSldViewPr snapToGrid="0">
      <p:cViewPr varScale="1">
        <p:scale>
          <a:sx n="90" d="100"/>
          <a:sy n="90" d="100"/>
        </p:scale>
        <p:origin x="87"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F709D-BB98-4B2F-96D1-FDB64E7EAB1C}"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A2CBE-FAAD-404C-AD64-33D273C9A33A}" type="slidenum">
              <a:rPr lang="en-GB" smtClean="0"/>
              <a:t>‹#›</a:t>
            </a:fld>
            <a:endParaRPr lang="en-GB"/>
          </a:p>
        </p:txBody>
      </p:sp>
    </p:spTree>
    <p:extLst>
      <p:ext uri="{BB962C8B-B14F-4D97-AF65-F5344CB8AC3E}">
        <p14:creationId xmlns:p14="http://schemas.microsoft.com/office/powerpoint/2010/main" val="102984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A2CBE-FAAD-404C-AD64-33D273C9A33A}" type="slidenum">
              <a:rPr lang="en-GB" smtClean="0"/>
              <a:t>5</a:t>
            </a:fld>
            <a:endParaRPr lang="en-GB"/>
          </a:p>
        </p:txBody>
      </p:sp>
    </p:spTree>
    <p:extLst>
      <p:ext uri="{BB962C8B-B14F-4D97-AF65-F5344CB8AC3E}">
        <p14:creationId xmlns:p14="http://schemas.microsoft.com/office/powerpoint/2010/main" val="409436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051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4167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4714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10/24/2023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3202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3967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7820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1840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6015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5313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6164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10/24/2023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4149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10/24/2023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115430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4DD23DDC-4FC3-BBE1-7CB8-3292AE5A2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630" y="1609289"/>
            <a:ext cx="8529851" cy="3258422"/>
          </a:xfrm>
          <a:prstGeom prst="rect">
            <a:avLst/>
          </a:prstGeom>
        </p:spPr>
      </p:pic>
    </p:spTree>
    <p:extLst>
      <p:ext uri="{BB962C8B-B14F-4D97-AF65-F5344CB8AC3E}">
        <p14:creationId xmlns:p14="http://schemas.microsoft.com/office/powerpoint/2010/main" val="377906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9218A-5FE7-A5C7-3F27-A1A145AFDAD5}"/>
              </a:ext>
            </a:extLst>
          </p:cNvPr>
          <p:cNvSpPr>
            <a:spLocks noGrp="1"/>
          </p:cNvSpPr>
          <p:nvPr>
            <p:ph idx="1"/>
          </p:nvPr>
        </p:nvSpPr>
        <p:spPr/>
        <p:txBody>
          <a:bodyPr>
            <a:normAutofit fontScale="85000" lnSpcReduction="20000"/>
          </a:bodyPr>
          <a:lstStyle/>
          <a:p>
            <a:pPr marL="0" indent="0">
              <a:buNone/>
            </a:pPr>
            <a:r>
              <a:rPr lang="en-GB" sz="2400" b="1" dirty="0"/>
              <a:t>Caesarean Sections</a:t>
            </a:r>
          </a:p>
          <a:p>
            <a:pPr marL="0" indent="0">
              <a:buNone/>
            </a:pPr>
            <a:r>
              <a:rPr lang="en-GB" sz="2400" dirty="0"/>
              <a:t>- requests for Gentle c-sections/ maternal assisted c-sections - is this an option that can be supported at MKUH?</a:t>
            </a:r>
          </a:p>
          <a:p>
            <a:pPr marL="0" indent="0">
              <a:buNone/>
            </a:pPr>
            <a:r>
              <a:rPr lang="en-GB" sz="2400" dirty="0"/>
              <a:t>- clarity of language around the type of c-section, elected vs unplanned vs emergency ( elective implies choice which is not always the case) – </a:t>
            </a:r>
            <a:r>
              <a:rPr lang="en-GB" dirty="0"/>
              <a:t>these terms/definitions of caesarean can be very triggering and traumatic dependent on the experience and how the use of the term ‘emergency’ can instil fear</a:t>
            </a:r>
            <a:endParaRPr lang="en-GB" sz="2400" dirty="0"/>
          </a:p>
          <a:p>
            <a:pPr marL="0" indent="0">
              <a:buNone/>
            </a:pPr>
            <a:r>
              <a:rPr lang="en-GB" sz="2400" dirty="0"/>
              <a:t>- what options are available for service users during c-sections e.g. music being played, lightin</a:t>
            </a:r>
            <a:r>
              <a:rPr lang="en-GB" dirty="0"/>
              <a:t>g options, delayed cord clamping/ waiting for white, skin to skin, </a:t>
            </a:r>
          </a:p>
          <a:p>
            <a:pPr marL="0" indent="0">
              <a:buNone/>
            </a:pPr>
            <a:r>
              <a:rPr lang="en-GB" sz="2400" dirty="0"/>
              <a:t>- are options </a:t>
            </a:r>
            <a:r>
              <a:rPr lang="en-GB" dirty="0"/>
              <a:t>for caesarean discussed at birth preferences appointment</a:t>
            </a:r>
          </a:p>
          <a:p>
            <a:pPr marL="0" indent="0">
              <a:buNone/>
            </a:pPr>
            <a:endParaRPr lang="en-GB" dirty="0"/>
          </a:p>
          <a:p>
            <a:pPr marL="0" indent="0">
              <a:buNone/>
            </a:pPr>
            <a:r>
              <a:rPr lang="en-GB" b="1" dirty="0"/>
              <a:t>UPDATE</a:t>
            </a:r>
            <a:r>
              <a:rPr lang="en-GB" dirty="0"/>
              <a:t> – new project on improving the experience of caesarean birth attended last week, all feedback received provided at this meeting, and further discussions will be taking place to work collaboratively on improving the caesarean experience. </a:t>
            </a:r>
            <a:endParaRPr lang="en-GB" sz="2400" dirty="0"/>
          </a:p>
          <a:p>
            <a:endParaRPr lang="en-GB" dirty="0"/>
          </a:p>
        </p:txBody>
      </p:sp>
      <p:sp>
        <p:nvSpPr>
          <p:cNvPr id="4" name="Title 1">
            <a:extLst>
              <a:ext uri="{FF2B5EF4-FFF2-40B4-BE49-F238E27FC236}">
                <a16:creationId xmlns:a16="http://schemas.microsoft.com/office/drawing/2014/main" id="{A0D1BD89-C84D-7876-B1DF-E0CF0B52D37E}"/>
              </a:ext>
            </a:extLst>
          </p:cNvPr>
          <p:cNvSpPr>
            <a:spLocks noGrp="1"/>
          </p:cNvSpPr>
          <p:nvPr>
            <p:ph type="title"/>
          </p:nvPr>
        </p:nvSpPr>
        <p:spPr>
          <a:xfrm>
            <a:off x="1143000" y="533400"/>
            <a:ext cx="9906000" cy="1382713"/>
          </a:xfrm>
        </p:spPr>
        <p:txBody>
          <a:bodyPr/>
          <a:lstStyle/>
          <a:p>
            <a:r>
              <a:rPr lang="en-GB" b="1" u="sng" dirty="0"/>
              <a:t>Feedback Themes and Actions</a:t>
            </a:r>
          </a:p>
        </p:txBody>
      </p:sp>
    </p:spTree>
    <p:extLst>
      <p:ext uri="{BB962C8B-B14F-4D97-AF65-F5344CB8AC3E}">
        <p14:creationId xmlns:p14="http://schemas.microsoft.com/office/powerpoint/2010/main" val="15027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AC0B7B-D8A4-C07B-F1CA-CDA09394BC79}"/>
              </a:ext>
            </a:extLst>
          </p:cNvPr>
          <p:cNvSpPr>
            <a:spLocks noGrp="1"/>
          </p:cNvSpPr>
          <p:nvPr>
            <p:ph idx="1"/>
          </p:nvPr>
        </p:nvSpPr>
        <p:spPr>
          <a:xfrm>
            <a:off x="783772" y="1665565"/>
            <a:ext cx="10946674" cy="5042211"/>
          </a:xfrm>
        </p:spPr>
        <p:txBody>
          <a:bodyPr>
            <a:normAutofit fontScale="85000" lnSpcReduction="20000"/>
          </a:bodyPr>
          <a:lstStyle/>
          <a:p>
            <a:pPr marL="0" indent="0">
              <a:buNone/>
            </a:pPr>
            <a:r>
              <a:rPr lang="en-GB" sz="1600" b="1" dirty="0"/>
              <a:t>Homebirth</a:t>
            </a:r>
          </a:p>
          <a:p>
            <a:pPr marL="0" indent="0">
              <a:buNone/>
            </a:pPr>
            <a:r>
              <a:rPr lang="en-GB" sz="1600" dirty="0"/>
              <a:t>- Difficulty getting Pethidine and not clear on processes</a:t>
            </a:r>
          </a:p>
          <a:p>
            <a:pPr marL="0" indent="0">
              <a:buNone/>
            </a:pPr>
            <a:endParaRPr lang="en-GB" sz="1600" dirty="0"/>
          </a:p>
          <a:p>
            <a:pPr marL="0" indent="0">
              <a:buNone/>
            </a:pPr>
            <a:r>
              <a:rPr lang="en-GB" sz="1600" b="1" dirty="0"/>
              <a:t>Preconception</a:t>
            </a:r>
          </a:p>
          <a:p>
            <a:pPr marL="0" indent="0">
              <a:buNone/>
            </a:pPr>
            <a:r>
              <a:rPr lang="en-GB" sz="1600" dirty="0"/>
              <a:t>- lack of accessible information and not knowing where to go for this information </a:t>
            </a:r>
          </a:p>
          <a:p>
            <a:pPr marL="0" indent="0">
              <a:buNone/>
            </a:pPr>
            <a:r>
              <a:rPr lang="en-GB" sz="1600" dirty="0"/>
              <a:t>- UPDATE – also awaiting information from survey feedback as this is held by Health Watch and will be analysed after the survey has run for 3 months</a:t>
            </a:r>
          </a:p>
          <a:p>
            <a:pPr marL="0" indent="0">
              <a:buNone/>
            </a:pPr>
            <a:endParaRPr lang="en-GB" sz="1600" dirty="0"/>
          </a:p>
          <a:p>
            <a:pPr marL="0" indent="0">
              <a:buNone/>
            </a:pPr>
            <a:r>
              <a:rPr lang="en-GB" sz="1600" b="1" dirty="0"/>
              <a:t>Neonatal Feedback</a:t>
            </a:r>
          </a:p>
          <a:p>
            <a:pPr marL="0" indent="0">
              <a:buNone/>
            </a:pPr>
            <a:r>
              <a:rPr lang="en-GB" sz="1600" dirty="0"/>
              <a:t>- On the whole very positive feedback about experience of Neonatal services, </a:t>
            </a:r>
          </a:p>
          <a:p>
            <a:pPr marL="0" indent="0">
              <a:buNone/>
            </a:pPr>
            <a:r>
              <a:rPr lang="en-GB" sz="1600" dirty="0"/>
              <a:t>PLAN – to work with neonatal unit and attend a coffee morning once a month to begin building relationships and create links to gather feedback</a:t>
            </a:r>
          </a:p>
          <a:p>
            <a:pPr marL="0" indent="0">
              <a:buNone/>
            </a:pPr>
            <a:endParaRPr lang="en-GB" sz="1600" dirty="0"/>
          </a:p>
          <a:p>
            <a:pPr marL="0" indent="0">
              <a:buNone/>
            </a:pPr>
            <a:r>
              <a:rPr lang="en-GB" sz="1600" b="1" dirty="0"/>
              <a:t>Out of Area service users </a:t>
            </a:r>
          </a:p>
          <a:p>
            <a:pPr marL="0" indent="0">
              <a:buNone/>
            </a:pPr>
            <a:r>
              <a:rPr lang="en-GB" sz="1600" dirty="0"/>
              <a:t>- Duplication of appointments and missing information</a:t>
            </a:r>
          </a:p>
          <a:p>
            <a:pPr marL="0" indent="0">
              <a:buNone/>
            </a:pPr>
            <a:endParaRPr lang="en-GB" sz="1600" dirty="0"/>
          </a:p>
          <a:p>
            <a:pPr marL="0" indent="0">
              <a:buNone/>
            </a:pPr>
            <a:r>
              <a:rPr lang="en-GB" sz="1600" b="1" dirty="0"/>
              <a:t>Perinatal Mental Health</a:t>
            </a:r>
          </a:p>
          <a:p>
            <a:pPr marL="0" indent="0">
              <a:buNone/>
            </a:pPr>
            <a:r>
              <a:rPr lang="en-GB" sz="1600" b="1" dirty="0"/>
              <a:t>- </a:t>
            </a:r>
            <a:r>
              <a:rPr lang="en-GB" sz="1600" dirty="0"/>
              <a:t>Very positive feedback about the support and expertise provided from Perinatal Mental Health Team </a:t>
            </a:r>
          </a:p>
          <a:p>
            <a:pPr marL="0" indent="0">
              <a:buNone/>
            </a:pPr>
            <a:r>
              <a:rPr lang="en-GB" sz="1600" b="1" dirty="0"/>
              <a:t>- </a:t>
            </a:r>
            <a:r>
              <a:rPr lang="en-GB" sz="1600" dirty="0"/>
              <a:t>Sleep Hygiene Packs were really well received on the wards and service users hope this will continue to be provided</a:t>
            </a:r>
            <a:endParaRPr lang="en-GB" sz="1600" b="1" dirty="0"/>
          </a:p>
          <a:p>
            <a:pPr marL="0" indent="0">
              <a:buNone/>
            </a:pPr>
            <a:endParaRPr lang="en-GB" sz="1600" b="1" dirty="0"/>
          </a:p>
          <a:p>
            <a:pPr marL="0" indent="0">
              <a:buNone/>
            </a:pPr>
            <a:endParaRPr lang="en-GB" sz="1600" b="1" dirty="0"/>
          </a:p>
          <a:p>
            <a:pPr marL="0" indent="0">
              <a:buNone/>
            </a:pPr>
            <a:endParaRPr lang="en-GB" dirty="0"/>
          </a:p>
          <a:p>
            <a:pPr marL="0" indent="0">
              <a:buNone/>
            </a:pPr>
            <a:endParaRPr lang="en-GB" sz="2400" dirty="0"/>
          </a:p>
          <a:p>
            <a:endParaRPr lang="en-GB" dirty="0"/>
          </a:p>
        </p:txBody>
      </p:sp>
      <p:sp>
        <p:nvSpPr>
          <p:cNvPr id="4" name="Title 1">
            <a:extLst>
              <a:ext uri="{FF2B5EF4-FFF2-40B4-BE49-F238E27FC236}">
                <a16:creationId xmlns:a16="http://schemas.microsoft.com/office/drawing/2014/main" id="{53F4F814-911F-3891-AA0C-A3831A0CF484}"/>
              </a:ext>
            </a:extLst>
          </p:cNvPr>
          <p:cNvSpPr>
            <a:spLocks noGrp="1"/>
          </p:cNvSpPr>
          <p:nvPr>
            <p:ph type="title"/>
          </p:nvPr>
        </p:nvSpPr>
        <p:spPr>
          <a:xfrm>
            <a:off x="1143000" y="533400"/>
            <a:ext cx="9906000" cy="1382713"/>
          </a:xfrm>
        </p:spPr>
        <p:txBody>
          <a:bodyPr/>
          <a:lstStyle/>
          <a:p>
            <a:r>
              <a:rPr lang="en-GB" b="1" u="sng" dirty="0"/>
              <a:t>Feedback Themes and Actions</a:t>
            </a:r>
          </a:p>
        </p:txBody>
      </p:sp>
    </p:spTree>
    <p:extLst>
      <p:ext uri="{BB962C8B-B14F-4D97-AF65-F5344CB8AC3E}">
        <p14:creationId xmlns:p14="http://schemas.microsoft.com/office/powerpoint/2010/main" val="36174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499075-02E3-E8CB-67B6-720FB9EDDFE5}"/>
              </a:ext>
            </a:extLst>
          </p:cNvPr>
          <p:cNvSpPr>
            <a:spLocks noGrp="1"/>
          </p:cNvSpPr>
          <p:nvPr>
            <p:ph type="title"/>
          </p:nvPr>
        </p:nvSpPr>
        <p:spPr>
          <a:xfrm>
            <a:off x="849085" y="487681"/>
            <a:ext cx="9906000" cy="1382156"/>
          </a:xfrm>
        </p:spPr>
        <p:txBody>
          <a:bodyPr/>
          <a:lstStyle/>
          <a:p>
            <a:r>
              <a:rPr lang="en-GB" b="1" u="sng" dirty="0"/>
              <a:t>Upcoming Projects/Work</a:t>
            </a:r>
          </a:p>
        </p:txBody>
      </p:sp>
      <p:sp>
        <p:nvSpPr>
          <p:cNvPr id="5" name="Content Placeholder 4">
            <a:extLst>
              <a:ext uri="{FF2B5EF4-FFF2-40B4-BE49-F238E27FC236}">
                <a16:creationId xmlns:a16="http://schemas.microsoft.com/office/drawing/2014/main" id="{A9230A9B-D988-C831-6D4E-5EE81C094015}"/>
              </a:ext>
            </a:extLst>
          </p:cNvPr>
          <p:cNvSpPr>
            <a:spLocks noGrp="1"/>
          </p:cNvSpPr>
          <p:nvPr>
            <p:ph idx="1"/>
          </p:nvPr>
        </p:nvSpPr>
        <p:spPr>
          <a:xfrm>
            <a:off x="901337" y="1869837"/>
            <a:ext cx="9906000" cy="4792220"/>
          </a:xfrm>
        </p:spPr>
        <p:txBody>
          <a:bodyPr>
            <a:normAutofit lnSpcReduction="10000"/>
          </a:bodyPr>
          <a:lstStyle/>
          <a:p>
            <a:r>
              <a:rPr lang="en-GB" dirty="0"/>
              <a:t>PROMPT Training – </a:t>
            </a:r>
          </a:p>
          <a:p>
            <a:r>
              <a:rPr lang="en-GB" dirty="0"/>
              <a:t>Discharge Project – first meeting next week to look at how the process can be improved</a:t>
            </a:r>
          </a:p>
          <a:p>
            <a:r>
              <a:rPr lang="en-GB" dirty="0"/>
              <a:t>Protected Learning Time – the MVP are working with the consultant midwife to gather case studies and feedback that will be used as part of training for staff</a:t>
            </a:r>
          </a:p>
          <a:p>
            <a:r>
              <a:rPr lang="en-GB" dirty="0"/>
              <a:t>Caesarean Section – improving service user experience </a:t>
            </a:r>
          </a:p>
          <a:p>
            <a:r>
              <a:rPr lang="en-GB" dirty="0"/>
              <a:t>Preconception project work – survey currently running and will be analysed end of November</a:t>
            </a:r>
          </a:p>
          <a:p>
            <a:r>
              <a:rPr lang="en-GB" dirty="0"/>
              <a:t>Women’s Health Hub – BLMK ICB project in early stages</a:t>
            </a:r>
          </a:p>
          <a:p>
            <a:r>
              <a:rPr lang="en-GB" dirty="0"/>
              <a:t>Healthy Lifestyle – aqua natal progress to update and exercise class potential </a:t>
            </a:r>
          </a:p>
          <a:p>
            <a:r>
              <a:rPr lang="en-GB"/>
              <a:t>Interviews </a:t>
            </a:r>
            <a:endParaRPr lang="en-GB" dirty="0"/>
          </a:p>
        </p:txBody>
      </p:sp>
    </p:spTree>
    <p:extLst>
      <p:ext uri="{BB962C8B-B14F-4D97-AF65-F5344CB8AC3E}">
        <p14:creationId xmlns:p14="http://schemas.microsoft.com/office/powerpoint/2010/main" val="49015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388F-D91C-A600-B77F-7C98857C2E93}"/>
              </a:ext>
            </a:extLst>
          </p:cNvPr>
          <p:cNvSpPr>
            <a:spLocks noGrp="1"/>
          </p:cNvSpPr>
          <p:nvPr>
            <p:ph type="title"/>
          </p:nvPr>
        </p:nvSpPr>
        <p:spPr>
          <a:xfrm>
            <a:off x="1143000" y="912224"/>
            <a:ext cx="9906000" cy="1382156"/>
          </a:xfrm>
        </p:spPr>
        <p:txBody>
          <a:bodyPr/>
          <a:lstStyle/>
          <a:p>
            <a:pPr algn="ctr"/>
            <a:r>
              <a:rPr lang="en-GB" b="1" i="0" dirty="0"/>
              <a:t>Thank You For Listening</a:t>
            </a:r>
          </a:p>
        </p:txBody>
      </p:sp>
      <p:pic>
        <p:nvPicPr>
          <p:cNvPr id="4" name="Content Placeholder 3" descr="Text&#10;&#10;Description automatically generated">
            <a:extLst>
              <a:ext uri="{FF2B5EF4-FFF2-40B4-BE49-F238E27FC236}">
                <a16:creationId xmlns:a16="http://schemas.microsoft.com/office/drawing/2014/main" id="{ED0B70DD-D87E-0BCB-7392-95BAA7D11B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754" y="2600279"/>
            <a:ext cx="7204166" cy="2752007"/>
          </a:xfrm>
          <a:prstGeom prst="rect">
            <a:avLst/>
          </a:prstGeom>
        </p:spPr>
      </p:pic>
    </p:spTree>
    <p:extLst>
      <p:ext uri="{BB962C8B-B14F-4D97-AF65-F5344CB8AC3E}">
        <p14:creationId xmlns:p14="http://schemas.microsoft.com/office/powerpoint/2010/main" val="303089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69A5737-8D36-4BF8-AC7D-2AA2B6B6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8"/>
            <a:ext cx="3818316" cy="690030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3818316"/>
              <a:gd name="connsiteY0" fmla="*/ 0 h 6863976"/>
              <a:gd name="connsiteX1" fmla="*/ 3818316 w 3818316"/>
              <a:gd name="connsiteY1" fmla="*/ 0 h 6863976"/>
              <a:gd name="connsiteX2" fmla="*/ 2493114 w 3818316"/>
              <a:gd name="connsiteY2" fmla="*/ 6863976 h 6863976"/>
              <a:gd name="connsiteX3" fmla="*/ 0 w 3818316"/>
              <a:gd name="connsiteY3" fmla="*/ 6863976 h 6863976"/>
              <a:gd name="connsiteX4" fmla="*/ 0 w 3818316"/>
              <a:gd name="connsiteY4" fmla="*/ 0 h 6863976"/>
              <a:gd name="connsiteX0" fmla="*/ 0 w 3818316"/>
              <a:gd name="connsiteY0" fmla="*/ 0 h 6863976"/>
              <a:gd name="connsiteX1" fmla="*/ 3818316 w 3818316"/>
              <a:gd name="connsiteY1" fmla="*/ 0 h 6863976"/>
              <a:gd name="connsiteX2" fmla="*/ 2252194 w 3818316"/>
              <a:gd name="connsiteY2" fmla="*/ 6853025 h 6863976"/>
              <a:gd name="connsiteX3" fmla="*/ 0 w 3818316"/>
              <a:gd name="connsiteY3" fmla="*/ 6863976 h 6863976"/>
              <a:gd name="connsiteX4" fmla="*/ 0 w 3818316"/>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316" h="6863976">
                <a:moveTo>
                  <a:pt x="0" y="0"/>
                </a:moveTo>
                <a:lnTo>
                  <a:pt x="3818316" y="0"/>
                </a:lnTo>
                <a:lnTo>
                  <a:pt x="2252194" y="6853025"/>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811E4D-C34B-7E92-A5EE-B2FAD5ABB2A4}"/>
              </a:ext>
            </a:extLst>
          </p:cNvPr>
          <p:cNvSpPr>
            <a:spLocks noGrp="1"/>
          </p:cNvSpPr>
          <p:nvPr>
            <p:ph type="title"/>
          </p:nvPr>
        </p:nvSpPr>
        <p:spPr>
          <a:xfrm>
            <a:off x="711810" y="714374"/>
            <a:ext cx="2472454" cy="1857375"/>
          </a:xfrm>
        </p:spPr>
        <p:txBody>
          <a:bodyPr anchor="t">
            <a:normAutofit/>
          </a:bodyPr>
          <a:lstStyle/>
          <a:p>
            <a:r>
              <a:rPr lang="en-GB" sz="2000" b="1" i="0" u="sng">
                <a:latin typeface="Arial" panose="020B0604020202020204" pitchFamily="34" charset="0"/>
                <a:cs typeface="Arial" panose="020B0604020202020204" pitchFamily="34" charset="0"/>
              </a:rPr>
              <a:t>Finance Update</a:t>
            </a:r>
          </a:p>
        </p:txBody>
      </p:sp>
      <p:cxnSp>
        <p:nvCxnSpPr>
          <p:cNvPr id="14" name="Straight Connector 13">
            <a:extLst>
              <a:ext uri="{FF2B5EF4-FFF2-40B4-BE49-F238E27FC236}">
                <a16:creationId xmlns:a16="http://schemas.microsoft.com/office/drawing/2014/main" id="{72ECE8B0-6962-4F5B-830A-E8F8F9726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59626"/>
            <a:ext cx="3484282" cy="40953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AF673E-0279-495F-A8A9-F84D0AB5A4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259294"/>
            <a:ext cx="4748213" cy="159571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A3509FCB-37CB-76D1-50B1-F81143EBE63C}"/>
              </a:ext>
            </a:extLst>
          </p:cNvPr>
          <p:cNvGraphicFramePr>
            <a:graphicFrameLocks noGrp="1"/>
          </p:cNvGraphicFramePr>
          <p:nvPr>
            <p:extLst>
              <p:ext uri="{D42A27DB-BD31-4B8C-83A1-F6EECF244321}">
                <p14:modId xmlns:p14="http://schemas.microsoft.com/office/powerpoint/2010/main" val="1806835579"/>
              </p:ext>
            </p:extLst>
          </p:nvPr>
        </p:nvGraphicFramePr>
        <p:xfrm>
          <a:off x="4106587" y="4126282"/>
          <a:ext cx="4996886" cy="1382156"/>
        </p:xfrm>
        <a:graphic>
          <a:graphicData uri="http://schemas.openxmlformats.org/drawingml/2006/table">
            <a:tbl>
              <a:tblPr>
                <a:tableStyleId>{5C22544A-7EE6-4342-B048-85BDC9FD1C3A}</a:tableStyleId>
              </a:tblPr>
              <a:tblGrid>
                <a:gridCol w="2473326">
                  <a:extLst>
                    <a:ext uri="{9D8B030D-6E8A-4147-A177-3AD203B41FA5}">
                      <a16:colId xmlns:a16="http://schemas.microsoft.com/office/drawing/2014/main" val="2302559301"/>
                    </a:ext>
                  </a:extLst>
                </a:gridCol>
                <a:gridCol w="2523560">
                  <a:extLst>
                    <a:ext uri="{9D8B030D-6E8A-4147-A177-3AD203B41FA5}">
                      <a16:colId xmlns:a16="http://schemas.microsoft.com/office/drawing/2014/main" val="876789799"/>
                    </a:ext>
                  </a:extLst>
                </a:gridCol>
              </a:tblGrid>
              <a:tr h="345539">
                <a:tc>
                  <a:txBody>
                    <a:bodyPr/>
                    <a:lstStyle/>
                    <a:p>
                      <a:pPr algn="l" fontAlgn="t"/>
                      <a:r>
                        <a:rPr lang="en-GB" sz="1800" u="none" strike="noStrike" dirty="0">
                          <a:effectLst/>
                          <a:latin typeface="Arial" panose="020B0604020202020204" pitchFamily="34" charset="0"/>
                          <a:cs typeface="Arial" panose="020B0604020202020204" pitchFamily="34" charset="0"/>
                        </a:rPr>
                        <a:t>Balance Forward (June)</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12818</a:t>
                      </a:r>
                    </a:p>
                  </a:txBody>
                  <a:tcPr marL="4763" marR="4763" marT="4763" marB="0"/>
                </a:tc>
                <a:extLst>
                  <a:ext uri="{0D108BD9-81ED-4DB2-BD59-A6C34878D82A}">
                    <a16:rowId xmlns:a16="http://schemas.microsoft.com/office/drawing/2014/main" val="32924849"/>
                  </a:ext>
                </a:extLst>
              </a:tr>
              <a:tr h="345539">
                <a:tc>
                  <a:txBody>
                    <a:bodyPr/>
                    <a:lstStyle/>
                    <a:p>
                      <a:pPr algn="l" fontAlgn="t"/>
                      <a:r>
                        <a:rPr lang="en-GB" sz="1800" u="none" strike="noStrike">
                          <a:effectLst/>
                          <a:latin typeface="Arial" panose="020B0604020202020204" pitchFamily="34" charset="0"/>
                          <a:cs typeface="Arial" panose="020B0604020202020204" pitchFamily="34" charset="0"/>
                        </a:rPr>
                        <a:t>Total Receipts</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17,885.35</a:t>
                      </a:r>
                    </a:p>
                  </a:txBody>
                  <a:tcPr marL="4763" marR="4763" marT="4763" marB="0"/>
                </a:tc>
                <a:extLst>
                  <a:ext uri="{0D108BD9-81ED-4DB2-BD59-A6C34878D82A}">
                    <a16:rowId xmlns:a16="http://schemas.microsoft.com/office/drawing/2014/main" val="855205347"/>
                  </a:ext>
                </a:extLst>
              </a:tr>
              <a:tr h="345539">
                <a:tc>
                  <a:txBody>
                    <a:bodyPr/>
                    <a:lstStyle/>
                    <a:p>
                      <a:pPr algn="l" fontAlgn="t"/>
                      <a:r>
                        <a:rPr lang="en-GB" sz="1800" u="none" strike="noStrike">
                          <a:effectLst/>
                          <a:latin typeface="Arial" panose="020B0604020202020204" pitchFamily="34" charset="0"/>
                          <a:cs typeface="Arial" panose="020B0604020202020204" pitchFamily="34" charset="0"/>
                        </a:rPr>
                        <a:t>Total Payments</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13,994.26</a:t>
                      </a:r>
                    </a:p>
                  </a:txBody>
                  <a:tcPr marL="4763" marR="4763" marT="4763" marB="0"/>
                </a:tc>
                <a:extLst>
                  <a:ext uri="{0D108BD9-81ED-4DB2-BD59-A6C34878D82A}">
                    <a16:rowId xmlns:a16="http://schemas.microsoft.com/office/drawing/2014/main" val="3596994481"/>
                  </a:ext>
                </a:extLst>
              </a:tr>
              <a:tr h="345539">
                <a:tc>
                  <a:txBody>
                    <a:bodyPr/>
                    <a:lstStyle/>
                    <a:p>
                      <a:pPr algn="l" fontAlgn="t"/>
                      <a:r>
                        <a:rPr lang="en-GB" sz="1800" u="none" strike="noStrike" dirty="0">
                          <a:effectLst/>
                          <a:latin typeface="Arial" panose="020B0604020202020204" pitchFamily="34" charset="0"/>
                          <a:cs typeface="Arial" panose="020B0604020202020204" pitchFamily="34" charset="0"/>
                        </a:rPr>
                        <a:t> Q2 ending Sep 2023</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16,709.09</a:t>
                      </a:r>
                    </a:p>
                  </a:txBody>
                  <a:tcPr marL="4763" marR="4763" marT="4763" marB="0"/>
                </a:tc>
                <a:extLst>
                  <a:ext uri="{0D108BD9-81ED-4DB2-BD59-A6C34878D82A}">
                    <a16:rowId xmlns:a16="http://schemas.microsoft.com/office/drawing/2014/main" val="3013698755"/>
                  </a:ext>
                </a:extLst>
              </a:tr>
            </a:tbl>
          </a:graphicData>
        </a:graphic>
      </p:graphicFrame>
      <p:graphicFrame>
        <p:nvGraphicFramePr>
          <p:cNvPr id="5" name="Table 4">
            <a:extLst>
              <a:ext uri="{FF2B5EF4-FFF2-40B4-BE49-F238E27FC236}">
                <a16:creationId xmlns:a16="http://schemas.microsoft.com/office/drawing/2014/main" id="{31A83012-19ED-D00F-5E50-EC3635BB2C70}"/>
              </a:ext>
            </a:extLst>
          </p:cNvPr>
          <p:cNvGraphicFramePr>
            <a:graphicFrameLocks noGrp="1"/>
          </p:cNvGraphicFramePr>
          <p:nvPr>
            <p:extLst>
              <p:ext uri="{D42A27DB-BD31-4B8C-83A1-F6EECF244321}">
                <p14:modId xmlns:p14="http://schemas.microsoft.com/office/powerpoint/2010/main" val="4151897207"/>
              </p:ext>
            </p:extLst>
          </p:nvPr>
        </p:nvGraphicFramePr>
        <p:xfrm>
          <a:off x="4106586" y="931025"/>
          <a:ext cx="5808274" cy="1988852"/>
        </p:xfrm>
        <a:graphic>
          <a:graphicData uri="http://schemas.openxmlformats.org/drawingml/2006/table">
            <a:tbl>
              <a:tblPr>
                <a:tableStyleId>{5C22544A-7EE6-4342-B048-85BDC9FD1C3A}</a:tableStyleId>
              </a:tblPr>
              <a:tblGrid>
                <a:gridCol w="3909218">
                  <a:extLst>
                    <a:ext uri="{9D8B030D-6E8A-4147-A177-3AD203B41FA5}">
                      <a16:colId xmlns:a16="http://schemas.microsoft.com/office/drawing/2014/main" val="2135921149"/>
                    </a:ext>
                  </a:extLst>
                </a:gridCol>
                <a:gridCol w="1899056">
                  <a:extLst>
                    <a:ext uri="{9D8B030D-6E8A-4147-A177-3AD203B41FA5}">
                      <a16:colId xmlns:a16="http://schemas.microsoft.com/office/drawing/2014/main" val="2267676207"/>
                    </a:ext>
                  </a:extLst>
                </a:gridCol>
              </a:tblGrid>
              <a:tr h="233918">
                <a:tc>
                  <a:txBody>
                    <a:bodyPr/>
                    <a:lstStyle/>
                    <a:p>
                      <a:pPr algn="l" fontAlgn="t"/>
                      <a:r>
                        <a:rPr lang="en-GB" sz="1800" b="1" u="none" strike="noStrike" dirty="0">
                          <a:effectLst/>
                          <a:latin typeface="Arial" panose="020B0604020202020204" pitchFamily="34" charset="0"/>
                          <a:cs typeface="Arial" panose="020B0604020202020204" pitchFamily="34" charset="0"/>
                        </a:rPr>
                        <a:t>Spend Summary Q2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extLst>
                  <a:ext uri="{0D108BD9-81ED-4DB2-BD59-A6C34878D82A}">
                    <a16:rowId xmlns:a16="http://schemas.microsoft.com/office/drawing/2014/main" val="2897381875"/>
                  </a:ext>
                </a:extLst>
              </a:tr>
              <a:tr h="233918">
                <a:tc>
                  <a:txBody>
                    <a:bodyPr/>
                    <a:lstStyle/>
                    <a:p>
                      <a:pPr algn="l" fontAlgn="t"/>
                      <a:r>
                        <a:rPr lang="en-GB" sz="1800" u="none" strike="noStrike" dirty="0">
                          <a:effectLst/>
                          <a:latin typeface="Arial" panose="020B0604020202020204" pitchFamily="34" charset="0"/>
                          <a:cs typeface="Arial" panose="020B0604020202020204" pitchFamily="34" charset="0"/>
                        </a:rPr>
                        <a:t>Honorarium Payments for chairs/leads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8100</a:t>
                      </a:r>
                    </a:p>
                  </a:txBody>
                  <a:tcPr marL="4763" marR="4763" marT="4763" marB="0"/>
                </a:tc>
                <a:extLst>
                  <a:ext uri="{0D108BD9-81ED-4DB2-BD59-A6C34878D82A}">
                    <a16:rowId xmlns:a16="http://schemas.microsoft.com/office/drawing/2014/main" val="47405098"/>
                  </a:ext>
                </a:extLst>
              </a:tr>
              <a:tr h="233918">
                <a:tc>
                  <a:txBody>
                    <a:bodyPr/>
                    <a:lstStyle/>
                    <a:p>
                      <a:pPr algn="l" fontAlgn="t"/>
                      <a:r>
                        <a:rPr lang="en-GB" sz="1800" u="none" strike="noStrike" dirty="0">
                          <a:effectLst/>
                          <a:latin typeface="Arial" panose="020B0604020202020204" pitchFamily="34" charset="0"/>
                          <a:cs typeface="Arial" panose="020B0604020202020204" pitchFamily="34" charset="0"/>
                        </a:rPr>
                        <a:t>Additional Hours claimed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900</a:t>
                      </a:r>
                    </a:p>
                  </a:txBody>
                  <a:tcPr marL="4763" marR="4763" marT="4763" marB="0"/>
                </a:tc>
                <a:extLst>
                  <a:ext uri="{0D108BD9-81ED-4DB2-BD59-A6C34878D82A}">
                    <a16:rowId xmlns:a16="http://schemas.microsoft.com/office/drawing/2014/main" val="4284191498"/>
                  </a:ext>
                </a:extLst>
              </a:tr>
              <a:tr h="233918">
                <a:tc>
                  <a:txBody>
                    <a:bodyPr/>
                    <a:lstStyle/>
                    <a:p>
                      <a:pPr algn="l" fontAlgn="t"/>
                      <a:r>
                        <a:rPr lang="en-GB" sz="1800" u="none" strike="noStrike" dirty="0">
                          <a:effectLst/>
                          <a:latin typeface="Arial" panose="020B0604020202020204" pitchFamily="34" charset="0"/>
                          <a:cs typeface="Arial" panose="020B0604020202020204" pitchFamily="34" charset="0"/>
                        </a:rPr>
                        <a:t>Chair expenses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t"/>
                      <a:r>
                        <a:rPr lang="en-GB" sz="1800" b="0" i="0" u="none" strike="noStrike" dirty="0">
                          <a:solidFill>
                            <a:srgbClr val="000000"/>
                          </a:solidFill>
                          <a:effectLst/>
                          <a:latin typeface="Arial" panose="020B0604020202020204" pitchFamily="34" charset="0"/>
                          <a:cs typeface="Arial" panose="020B0604020202020204" pitchFamily="34" charset="0"/>
                        </a:rPr>
                        <a:t>250.41</a:t>
                      </a:r>
                    </a:p>
                  </a:txBody>
                  <a:tcPr marL="4763" marR="4763" marT="4763" marB="0"/>
                </a:tc>
                <a:extLst>
                  <a:ext uri="{0D108BD9-81ED-4DB2-BD59-A6C34878D82A}">
                    <a16:rowId xmlns:a16="http://schemas.microsoft.com/office/drawing/2014/main" val="1538690470"/>
                  </a:ext>
                </a:extLst>
              </a:tr>
              <a:tr h="314354">
                <a:tc>
                  <a:txBody>
                    <a:bodyPr/>
                    <a:lstStyle/>
                    <a:p>
                      <a:pPr algn="l" fontAlgn="t"/>
                      <a:r>
                        <a:rPr lang="en-GB" sz="1800" u="none" strike="noStrike" dirty="0">
                          <a:effectLst/>
                          <a:latin typeface="Arial" panose="020B0604020202020204" pitchFamily="34" charset="0"/>
                          <a:cs typeface="Arial" panose="020B0604020202020204" pitchFamily="34" charset="0"/>
                        </a:rPr>
                        <a:t>Service User Payments and Expenses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b"/>
                      <a:r>
                        <a:rPr lang="en-GB" sz="1800" b="0" i="0" u="none" strike="noStrike" dirty="0">
                          <a:solidFill>
                            <a:srgbClr val="000000"/>
                          </a:solidFill>
                          <a:effectLst/>
                          <a:latin typeface="Arial" panose="020B0604020202020204" pitchFamily="34" charset="0"/>
                          <a:cs typeface="Arial" panose="020B0604020202020204" pitchFamily="34" charset="0"/>
                        </a:rPr>
                        <a:t>79.82</a:t>
                      </a:r>
                    </a:p>
                  </a:txBody>
                  <a:tcPr marL="4763" marR="4763" marT="4763" marB="0" anchor="b"/>
                </a:tc>
                <a:extLst>
                  <a:ext uri="{0D108BD9-81ED-4DB2-BD59-A6C34878D82A}">
                    <a16:rowId xmlns:a16="http://schemas.microsoft.com/office/drawing/2014/main" val="2256009293"/>
                  </a:ext>
                </a:extLst>
              </a:tr>
              <a:tr h="233918">
                <a:tc>
                  <a:txBody>
                    <a:bodyPr/>
                    <a:lstStyle/>
                    <a:p>
                      <a:pPr algn="l" fontAlgn="t"/>
                      <a:r>
                        <a:rPr lang="en-GB" sz="1800" u="none" strike="noStrike" dirty="0">
                          <a:effectLst/>
                          <a:latin typeface="Arial" panose="020B0604020202020204" pitchFamily="34" charset="0"/>
                          <a:cs typeface="Arial" panose="020B0604020202020204" pitchFamily="34" charset="0"/>
                        </a:rPr>
                        <a:t>Events and Marketing Materials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b"/>
                      <a:r>
                        <a:rPr lang="en-GB" sz="1800" b="0" i="0" u="none" strike="noStrike" dirty="0">
                          <a:solidFill>
                            <a:srgbClr val="000000"/>
                          </a:solidFill>
                          <a:effectLst/>
                          <a:latin typeface="Arial" panose="020B0604020202020204" pitchFamily="34" charset="0"/>
                          <a:cs typeface="Arial" panose="020B0604020202020204" pitchFamily="34" charset="0"/>
                        </a:rPr>
                        <a:t>4056.07</a:t>
                      </a:r>
                    </a:p>
                  </a:txBody>
                  <a:tcPr marL="4763" marR="4763" marT="4763" marB="0" anchor="b"/>
                </a:tc>
                <a:extLst>
                  <a:ext uri="{0D108BD9-81ED-4DB2-BD59-A6C34878D82A}">
                    <a16:rowId xmlns:a16="http://schemas.microsoft.com/office/drawing/2014/main" val="674816506"/>
                  </a:ext>
                </a:extLst>
              </a:tr>
              <a:tr h="233918">
                <a:tc>
                  <a:txBody>
                    <a:bodyPr/>
                    <a:lstStyle/>
                    <a:p>
                      <a:pPr algn="l" fontAlgn="t"/>
                      <a:r>
                        <a:rPr lang="en-GB" sz="1800" u="none" strike="noStrike" dirty="0">
                          <a:effectLst/>
                          <a:latin typeface="Arial" panose="020B0604020202020204" pitchFamily="34" charset="0"/>
                          <a:cs typeface="Arial" panose="020B0604020202020204" pitchFamily="34" charset="0"/>
                        </a:rPr>
                        <a:t>Training</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tc>
                <a:tc>
                  <a:txBody>
                    <a:bodyPr/>
                    <a:lstStyle/>
                    <a:p>
                      <a:pPr algn="r" fontAlgn="b"/>
                      <a:r>
                        <a:rPr lang="en-GB" sz="1800" b="0" i="0" u="none" strike="noStrike" dirty="0">
                          <a:solidFill>
                            <a:srgbClr val="000000"/>
                          </a:solidFill>
                          <a:effectLst/>
                          <a:latin typeface="Arial" panose="020B0604020202020204" pitchFamily="34" charset="0"/>
                          <a:cs typeface="Arial" panose="020B0604020202020204" pitchFamily="34" charset="0"/>
                        </a:rPr>
                        <a:t>252</a:t>
                      </a:r>
                    </a:p>
                  </a:txBody>
                  <a:tcPr marL="4763" marR="4763" marT="4763" marB="0" anchor="b"/>
                </a:tc>
                <a:extLst>
                  <a:ext uri="{0D108BD9-81ED-4DB2-BD59-A6C34878D82A}">
                    <a16:rowId xmlns:a16="http://schemas.microsoft.com/office/drawing/2014/main" val="2319011136"/>
                  </a:ext>
                </a:extLst>
              </a:tr>
            </a:tbl>
          </a:graphicData>
        </a:graphic>
      </p:graphicFrame>
    </p:spTree>
    <p:extLst>
      <p:ext uri="{BB962C8B-B14F-4D97-AF65-F5344CB8AC3E}">
        <p14:creationId xmlns:p14="http://schemas.microsoft.com/office/powerpoint/2010/main" val="207948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69A5737-8D36-4BF8-AC7D-2AA2B6B6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8"/>
            <a:ext cx="3818316" cy="690030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3818316"/>
              <a:gd name="connsiteY0" fmla="*/ 0 h 6863976"/>
              <a:gd name="connsiteX1" fmla="*/ 3818316 w 3818316"/>
              <a:gd name="connsiteY1" fmla="*/ 0 h 6863976"/>
              <a:gd name="connsiteX2" fmla="*/ 2493114 w 3818316"/>
              <a:gd name="connsiteY2" fmla="*/ 6863976 h 6863976"/>
              <a:gd name="connsiteX3" fmla="*/ 0 w 3818316"/>
              <a:gd name="connsiteY3" fmla="*/ 6863976 h 6863976"/>
              <a:gd name="connsiteX4" fmla="*/ 0 w 3818316"/>
              <a:gd name="connsiteY4" fmla="*/ 0 h 6863976"/>
              <a:gd name="connsiteX0" fmla="*/ 0 w 3818316"/>
              <a:gd name="connsiteY0" fmla="*/ 0 h 6863976"/>
              <a:gd name="connsiteX1" fmla="*/ 3818316 w 3818316"/>
              <a:gd name="connsiteY1" fmla="*/ 0 h 6863976"/>
              <a:gd name="connsiteX2" fmla="*/ 2252194 w 3818316"/>
              <a:gd name="connsiteY2" fmla="*/ 6853025 h 6863976"/>
              <a:gd name="connsiteX3" fmla="*/ 0 w 3818316"/>
              <a:gd name="connsiteY3" fmla="*/ 6863976 h 6863976"/>
              <a:gd name="connsiteX4" fmla="*/ 0 w 3818316"/>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316" h="6863976">
                <a:moveTo>
                  <a:pt x="0" y="0"/>
                </a:moveTo>
                <a:lnTo>
                  <a:pt x="3818316" y="0"/>
                </a:lnTo>
                <a:lnTo>
                  <a:pt x="2252194" y="6853025"/>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49139E-E6E0-5007-D94F-845D3047092B}"/>
              </a:ext>
            </a:extLst>
          </p:cNvPr>
          <p:cNvSpPr>
            <a:spLocks noGrp="1"/>
          </p:cNvSpPr>
          <p:nvPr>
            <p:ph type="title"/>
          </p:nvPr>
        </p:nvSpPr>
        <p:spPr>
          <a:xfrm>
            <a:off x="711810" y="714374"/>
            <a:ext cx="2472454" cy="1857375"/>
          </a:xfrm>
        </p:spPr>
        <p:txBody>
          <a:bodyPr anchor="t">
            <a:normAutofit/>
          </a:bodyPr>
          <a:lstStyle/>
          <a:p>
            <a:r>
              <a:rPr lang="en-GB" sz="2000" b="1" i="0" u="sng">
                <a:latin typeface="Arial" panose="020B0604020202020204" pitchFamily="34" charset="0"/>
                <a:cs typeface="Arial" panose="020B0604020202020204" pitchFamily="34" charset="0"/>
              </a:rPr>
              <a:t>Finance PLAn</a:t>
            </a:r>
            <a:endParaRPr lang="en-GB" sz="2000"/>
          </a:p>
        </p:txBody>
      </p:sp>
      <p:cxnSp>
        <p:nvCxnSpPr>
          <p:cNvPr id="13" name="Straight Connector 12">
            <a:extLst>
              <a:ext uri="{FF2B5EF4-FFF2-40B4-BE49-F238E27FC236}">
                <a16:creationId xmlns:a16="http://schemas.microsoft.com/office/drawing/2014/main" id="{72ECE8B0-6962-4F5B-830A-E8F8F9726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59626"/>
            <a:ext cx="3484282" cy="40953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F673E-0279-495F-A8A9-F84D0AB5A4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259294"/>
            <a:ext cx="4748213" cy="159571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DECEA3E1-6C43-ECB7-2FE1-AE586A2763FC}"/>
              </a:ext>
            </a:extLst>
          </p:cNvPr>
          <p:cNvGraphicFramePr>
            <a:graphicFrameLocks noGrp="1"/>
          </p:cNvGraphicFramePr>
          <p:nvPr>
            <p:ph idx="1"/>
            <p:extLst>
              <p:ext uri="{D42A27DB-BD31-4B8C-83A1-F6EECF244321}">
                <p14:modId xmlns:p14="http://schemas.microsoft.com/office/powerpoint/2010/main" val="2580681658"/>
              </p:ext>
            </p:extLst>
          </p:nvPr>
        </p:nvGraphicFramePr>
        <p:xfrm>
          <a:off x="4480237" y="788465"/>
          <a:ext cx="6677122" cy="5245632"/>
        </p:xfrm>
        <a:graphic>
          <a:graphicData uri="http://schemas.openxmlformats.org/drawingml/2006/table">
            <a:tbl>
              <a:tblPr>
                <a:solidFill>
                  <a:srgbClr val="F2F2F2">
                    <a:alpha val="45098"/>
                  </a:srgbClr>
                </a:solidFill>
                <a:tableStyleId>{5C22544A-7EE6-4342-B048-85BDC9FD1C3A}</a:tableStyleId>
              </a:tblPr>
              <a:tblGrid>
                <a:gridCol w="5558389">
                  <a:extLst>
                    <a:ext uri="{9D8B030D-6E8A-4147-A177-3AD203B41FA5}">
                      <a16:colId xmlns:a16="http://schemas.microsoft.com/office/drawing/2014/main" val="2951907703"/>
                    </a:ext>
                  </a:extLst>
                </a:gridCol>
                <a:gridCol w="1118733">
                  <a:extLst>
                    <a:ext uri="{9D8B030D-6E8A-4147-A177-3AD203B41FA5}">
                      <a16:colId xmlns:a16="http://schemas.microsoft.com/office/drawing/2014/main" val="2405133683"/>
                    </a:ext>
                  </a:extLst>
                </a:gridCol>
              </a:tblGrid>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Funding Awarded for 23/23</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algn="r" fontAlgn="t"/>
                      <a:r>
                        <a:rPr lang="en-GB" sz="1700" b="0" u="none" strike="noStrike" cap="none" spc="0">
                          <a:solidFill>
                            <a:schemeClr val="tx1"/>
                          </a:solidFill>
                          <a:effectLst/>
                          <a:latin typeface="Arial" panose="020B0604020202020204" pitchFamily="34" charset="0"/>
                          <a:cs typeface="Arial" panose="020B0604020202020204" pitchFamily="34" charset="0"/>
                        </a:rPr>
                        <a:t>33,369.66</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extLst>
                  <a:ext uri="{0D108BD9-81ED-4DB2-BD59-A6C34878D82A}">
                    <a16:rowId xmlns:a16="http://schemas.microsoft.com/office/drawing/2014/main" val="318142405"/>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Additional funds awarded for pre-conception project work</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t"/>
                      <a:r>
                        <a:rPr lang="en-GB" sz="1700" b="0" u="none" strike="noStrike" cap="none" spc="0">
                          <a:solidFill>
                            <a:schemeClr val="tx1"/>
                          </a:solidFill>
                          <a:effectLst/>
                          <a:latin typeface="Arial" panose="020B0604020202020204" pitchFamily="34" charset="0"/>
                          <a:cs typeface="Arial" panose="020B0604020202020204" pitchFamily="34" charset="0"/>
                        </a:rPr>
                        <a:t>5,850.00</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168367863"/>
                  </a:ext>
                </a:extLst>
              </a:tr>
              <a:tr h="437136">
                <a:tc>
                  <a:txBody>
                    <a:bodyPr/>
                    <a:lstStyle/>
                    <a:p>
                      <a:pPr algn="r" fontAlgn="t"/>
                      <a:r>
                        <a:rPr lang="en-GB" sz="1700" b="1" u="none" strike="noStrike" cap="none" spc="0">
                          <a:solidFill>
                            <a:schemeClr val="tx1"/>
                          </a:solidFill>
                          <a:effectLst/>
                          <a:latin typeface="Arial" panose="020B0604020202020204" pitchFamily="34" charset="0"/>
                          <a:cs typeface="Arial" panose="020B0604020202020204" pitchFamily="34" charset="0"/>
                        </a:rPr>
                        <a:t>Total</a:t>
                      </a:r>
                      <a:endParaRPr lang="en-GB" sz="1700" b="1"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t"/>
                      <a:r>
                        <a:rPr lang="en-GB" sz="1700" b="1" u="none" strike="noStrike" cap="none" spc="0">
                          <a:solidFill>
                            <a:schemeClr val="tx1"/>
                          </a:solidFill>
                          <a:effectLst/>
                          <a:latin typeface="Arial" panose="020B0604020202020204" pitchFamily="34" charset="0"/>
                          <a:cs typeface="Arial" panose="020B0604020202020204" pitchFamily="34" charset="0"/>
                        </a:rPr>
                        <a:t>39,219.66</a:t>
                      </a:r>
                      <a:endParaRPr lang="en-GB" sz="1700" b="1"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340436656"/>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Co-chair funding - 12 days per month </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t"/>
                      <a:r>
                        <a:rPr lang="en-GB" sz="1700" b="0" u="none" strike="noStrike" cap="none" spc="0">
                          <a:solidFill>
                            <a:schemeClr val="tx1"/>
                          </a:solidFill>
                          <a:effectLst/>
                          <a:latin typeface="Arial" panose="020B0604020202020204" pitchFamily="34" charset="0"/>
                          <a:cs typeface="Arial" panose="020B0604020202020204" pitchFamily="34" charset="0"/>
                        </a:rPr>
                        <a:t>10,800.00</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690633669"/>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New Role - Enagagment Lead - 4 days per month</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t"/>
                      <a:r>
                        <a:rPr lang="en-GB" sz="1700" b="0" u="none" strike="noStrike" cap="none" spc="0">
                          <a:solidFill>
                            <a:schemeClr val="tx1"/>
                          </a:solidFill>
                          <a:effectLst/>
                          <a:latin typeface="Arial" panose="020B0604020202020204" pitchFamily="34" charset="0"/>
                          <a:cs typeface="Arial" panose="020B0604020202020204" pitchFamily="34" charset="0"/>
                        </a:rPr>
                        <a:t>7,200.00</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178435047"/>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New Role - Neonatal Lead - 2 days per month</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t"/>
                      <a:r>
                        <a:rPr lang="en-GB" sz="1700" b="0" u="none" strike="noStrike" cap="none" spc="0">
                          <a:solidFill>
                            <a:schemeClr val="tx1"/>
                          </a:solidFill>
                          <a:effectLst/>
                          <a:latin typeface="Arial" panose="020B0604020202020204" pitchFamily="34" charset="0"/>
                          <a:cs typeface="Arial" panose="020B0604020202020204" pitchFamily="34" charset="0"/>
                        </a:rPr>
                        <a:t>3,600.00</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284145911"/>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Chair expenses</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b"/>
                      <a:r>
                        <a:rPr lang="en-GB" sz="1700" b="0" u="none" strike="noStrike" cap="none" spc="0" dirty="0">
                          <a:solidFill>
                            <a:schemeClr val="tx1"/>
                          </a:solidFill>
                          <a:effectLst/>
                          <a:highlight>
                            <a:srgbClr val="00FF00"/>
                          </a:highlight>
                          <a:latin typeface="Arial" panose="020B0604020202020204" pitchFamily="34" charset="0"/>
                          <a:cs typeface="Arial" panose="020B0604020202020204" pitchFamily="34" charset="0"/>
                        </a:rPr>
                        <a:t>4,000.00</a:t>
                      </a:r>
                      <a:endParaRPr lang="en-GB" sz="1700" b="0" i="0" u="none" strike="noStrike" cap="none" spc="0" dirty="0">
                        <a:solidFill>
                          <a:schemeClr val="tx1"/>
                        </a:solidFill>
                        <a:effectLst/>
                        <a:highlight>
                          <a:srgbClr val="00FF00"/>
                        </a:highlight>
                        <a:latin typeface="Arial" panose="020B0604020202020204" pitchFamily="34" charset="0"/>
                        <a:cs typeface="Arial" panose="020B0604020202020204" pitchFamily="34" charset="0"/>
                      </a:endParaRPr>
                    </a:p>
                  </a:txBody>
                  <a:tcPr marL="6697" marR="6697" marT="128569"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259079503"/>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Service User payments and expenses</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b"/>
                      <a:r>
                        <a:rPr lang="en-GB" sz="1700" b="0" u="none" strike="noStrike" cap="none" spc="0" dirty="0">
                          <a:solidFill>
                            <a:schemeClr val="tx1"/>
                          </a:solidFill>
                          <a:effectLst/>
                          <a:highlight>
                            <a:srgbClr val="00FF00"/>
                          </a:highlight>
                          <a:latin typeface="Arial" panose="020B0604020202020204" pitchFamily="34" charset="0"/>
                          <a:cs typeface="Arial" panose="020B0604020202020204" pitchFamily="34" charset="0"/>
                        </a:rPr>
                        <a:t>2,000.00</a:t>
                      </a:r>
                      <a:endParaRPr lang="en-GB" sz="1700" b="0" i="0" u="none" strike="noStrike" cap="none" spc="0" dirty="0">
                        <a:solidFill>
                          <a:schemeClr val="tx1"/>
                        </a:solidFill>
                        <a:effectLst/>
                        <a:highlight>
                          <a:srgbClr val="00FF00"/>
                        </a:highlight>
                        <a:latin typeface="Arial" panose="020B0604020202020204" pitchFamily="34" charset="0"/>
                        <a:cs typeface="Arial" panose="020B0604020202020204" pitchFamily="34" charset="0"/>
                      </a:endParaRPr>
                    </a:p>
                  </a:txBody>
                  <a:tcPr marL="6697" marR="6697" marT="128569"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198216925"/>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Marketing/Events and unexpected costs </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b"/>
                      <a:r>
                        <a:rPr lang="en-GB" sz="1700" b="0" u="none" strike="noStrike" cap="none" spc="0" dirty="0">
                          <a:solidFill>
                            <a:schemeClr val="tx1"/>
                          </a:solidFill>
                          <a:effectLst/>
                          <a:highlight>
                            <a:srgbClr val="FF0000"/>
                          </a:highlight>
                          <a:latin typeface="Arial" panose="020B0604020202020204" pitchFamily="34" charset="0"/>
                          <a:cs typeface="Arial" panose="020B0604020202020204" pitchFamily="34" charset="0"/>
                        </a:rPr>
                        <a:t>2,500.00</a:t>
                      </a:r>
                      <a:endParaRPr lang="en-GB" sz="1700" b="0" i="0" u="none" strike="noStrike" cap="none" spc="0" dirty="0">
                        <a:solidFill>
                          <a:schemeClr val="tx1"/>
                        </a:solidFill>
                        <a:effectLst/>
                        <a:highlight>
                          <a:srgbClr val="FF0000"/>
                        </a:highlight>
                        <a:latin typeface="Arial" panose="020B0604020202020204" pitchFamily="34" charset="0"/>
                        <a:cs typeface="Arial" panose="020B0604020202020204" pitchFamily="34" charset="0"/>
                      </a:endParaRPr>
                    </a:p>
                  </a:txBody>
                  <a:tcPr marL="6697" marR="6697" marT="128569"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908551566"/>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Training </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b"/>
                      <a:r>
                        <a:rPr lang="en-GB" sz="1700" b="0" u="none" strike="noStrike" cap="none" spc="0" dirty="0">
                          <a:solidFill>
                            <a:schemeClr val="tx1"/>
                          </a:solidFill>
                          <a:effectLst/>
                          <a:highlight>
                            <a:srgbClr val="00FF00"/>
                          </a:highlight>
                          <a:latin typeface="Arial" panose="020B0604020202020204" pitchFamily="34" charset="0"/>
                          <a:cs typeface="Arial" panose="020B0604020202020204" pitchFamily="34" charset="0"/>
                        </a:rPr>
                        <a:t>1,000.00</a:t>
                      </a:r>
                      <a:endParaRPr lang="en-GB" sz="1700" b="0" i="0" u="none" strike="noStrike" cap="none" spc="0" dirty="0">
                        <a:solidFill>
                          <a:schemeClr val="tx1"/>
                        </a:solidFill>
                        <a:effectLst/>
                        <a:highlight>
                          <a:srgbClr val="00FF00"/>
                        </a:highlight>
                        <a:latin typeface="Arial" panose="020B0604020202020204" pitchFamily="34" charset="0"/>
                        <a:cs typeface="Arial" panose="020B0604020202020204" pitchFamily="34" charset="0"/>
                      </a:endParaRPr>
                    </a:p>
                  </a:txBody>
                  <a:tcPr marL="6697" marR="6697" marT="128569"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609112811"/>
                  </a:ext>
                </a:extLst>
              </a:tr>
              <a:tr h="437136">
                <a:tc>
                  <a:txBody>
                    <a:bodyPr/>
                    <a:lstStyle/>
                    <a:p>
                      <a:pPr algn="l" fontAlgn="t"/>
                      <a:r>
                        <a:rPr lang="en-GB" sz="1700" b="0" u="none" strike="noStrike" cap="none" spc="0">
                          <a:solidFill>
                            <a:schemeClr val="tx1"/>
                          </a:solidFill>
                          <a:effectLst/>
                          <a:latin typeface="Arial" panose="020B0604020202020204" pitchFamily="34" charset="0"/>
                          <a:cs typeface="Arial" panose="020B0604020202020204" pitchFamily="34" charset="0"/>
                        </a:rPr>
                        <a:t>Contingency fund - 3 months role hours only </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b"/>
                      <a:r>
                        <a:rPr lang="en-GB" sz="1700" b="0" u="none" strike="noStrike" cap="none" spc="0">
                          <a:solidFill>
                            <a:schemeClr val="tx1"/>
                          </a:solidFill>
                          <a:effectLst/>
                          <a:latin typeface="Arial" panose="020B0604020202020204" pitchFamily="34" charset="0"/>
                          <a:cs typeface="Arial" panose="020B0604020202020204" pitchFamily="34" charset="0"/>
                        </a:rPr>
                        <a:t>8,100.00</a:t>
                      </a:r>
                      <a:endParaRPr lang="en-GB" sz="1700" b="0"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918809490"/>
                  </a:ext>
                </a:extLst>
              </a:tr>
              <a:tr h="437136">
                <a:tc>
                  <a:txBody>
                    <a:bodyPr/>
                    <a:lstStyle/>
                    <a:p>
                      <a:pPr algn="r" fontAlgn="t"/>
                      <a:r>
                        <a:rPr lang="en-GB" sz="1700" b="1" u="none" strike="noStrike" cap="none" spc="0">
                          <a:solidFill>
                            <a:schemeClr val="tx1"/>
                          </a:solidFill>
                          <a:effectLst/>
                          <a:latin typeface="Arial" panose="020B0604020202020204" pitchFamily="34" charset="0"/>
                          <a:cs typeface="Arial" panose="020B0604020202020204" pitchFamily="34" charset="0"/>
                        </a:rPr>
                        <a:t>Total</a:t>
                      </a:r>
                      <a:endParaRPr lang="en-GB" sz="1700" b="1" i="0" u="none" strike="noStrike" cap="none" spc="0">
                        <a:solidFill>
                          <a:schemeClr val="tx1"/>
                        </a:solidFill>
                        <a:effectLst/>
                        <a:latin typeface="Arial" panose="020B0604020202020204" pitchFamily="34" charset="0"/>
                        <a:cs typeface="Arial" panose="020B0604020202020204" pitchFamily="34" charset="0"/>
                      </a:endParaRPr>
                    </a:p>
                  </a:txBody>
                  <a:tcPr marL="6697" marR="6697" marT="128569"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fontAlgn="b"/>
                      <a:r>
                        <a:rPr lang="en-GB" sz="1700" b="1" u="none" strike="noStrike" cap="none" spc="0" dirty="0">
                          <a:solidFill>
                            <a:schemeClr val="tx1"/>
                          </a:solidFill>
                          <a:effectLst/>
                          <a:latin typeface="Arial" panose="020B0604020202020204" pitchFamily="34" charset="0"/>
                          <a:cs typeface="Arial" panose="020B0604020202020204" pitchFamily="34" charset="0"/>
                        </a:rPr>
                        <a:t>39,200.00</a:t>
                      </a:r>
                      <a:endParaRPr lang="en-GB" sz="1700" b="1" i="0" u="none" strike="noStrike" cap="none" spc="0" dirty="0">
                        <a:solidFill>
                          <a:schemeClr val="tx1"/>
                        </a:solidFill>
                        <a:effectLst/>
                        <a:latin typeface="Arial" panose="020B0604020202020204" pitchFamily="34" charset="0"/>
                        <a:cs typeface="Arial" panose="020B0604020202020204" pitchFamily="34" charset="0"/>
                      </a:endParaRPr>
                    </a:p>
                  </a:txBody>
                  <a:tcPr marL="6697" marR="6697" marT="128569"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882260338"/>
                  </a:ext>
                </a:extLst>
              </a:tr>
            </a:tbl>
          </a:graphicData>
        </a:graphic>
      </p:graphicFrame>
    </p:spTree>
    <p:extLst>
      <p:ext uri="{BB962C8B-B14F-4D97-AF65-F5344CB8AC3E}">
        <p14:creationId xmlns:p14="http://schemas.microsoft.com/office/powerpoint/2010/main" val="295040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15DF954-19B7-AD9E-1D74-471D1471F00E}"/>
              </a:ext>
            </a:extLst>
          </p:cNvPr>
          <p:cNvSpPr/>
          <p:nvPr/>
        </p:nvSpPr>
        <p:spPr>
          <a:xfrm>
            <a:off x="135705" y="4518598"/>
            <a:ext cx="3618690" cy="2031325"/>
          </a:xfrm>
          <a:prstGeom prst="roundRect">
            <a:avLst/>
          </a:prstGeom>
          <a:solidFill>
            <a:srgbClr val="CB95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E8FE25-33B1-985E-C92C-2EE8DA64BEFE}"/>
              </a:ext>
            </a:extLst>
          </p:cNvPr>
          <p:cNvSpPr>
            <a:spLocks noGrp="1"/>
          </p:cNvSpPr>
          <p:nvPr>
            <p:ph type="title"/>
          </p:nvPr>
        </p:nvSpPr>
        <p:spPr>
          <a:xfrm>
            <a:off x="818707" y="246322"/>
            <a:ext cx="9906000" cy="1382156"/>
          </a:xfrm>
        </p:spPr>
        <p:txBody>
          <a:bodyPr/>
          <a:lstStyle/>
          <a:p>
            <a:r>
              <a:rPr lang="en-GB" b="1" u="sng" dirty="0"/>
              <a:t>Updates</a:t>
            </a:r>
            <a:endParaRPr lang="en-GB" dirty="0"/>
          </a:p>
        </p:txBody>
      </p:sp>
      <p:pic>
        <p:nvPicPr>
          <p:cNvPr id="6" name="Picture 2" descr="May be an image of 4 people and text">
            <a:extLst>
              <a:ext uri="{FF2B5EF4-FFF2-40B4-BE49-F238E27FC236}">
                <a16:creationId xmlns:a16="http://schemas.microsoft.com/office/drawing/2014/main" id="{CB680C4B-5A3D-D2BC-9F3E-9285AF2BE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191" y="37039"/>
            <a:ext cx="3948248" cy="39482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C52E4A-6779-1B0B-DB55-708EC10958BC}"/>
              </a:ext>
            </a:extLst>
          </p:cNvPr>
          <p:cNvSpPr txBox="1"/>
          <p:nvPr/>
        </p:nvSpPr>
        <p:spPr>
          <a:xfrm>
            <a:off x="2625230" y="2475957"/>
            <a:ext cx="4466686" cy="2308324"/>
          </a:xfrm>
          <a:prstGeom prst="rect">
            <a:avLst/>
          </a:prstGeom>
          <a:noFill/>
        </p:spPr>
        <p:txBody>
          <a:bodyPr wrap="square" rtlCol="0">
            <a:spAutoFit/>
          </a:bodyPr>
          <a:lstStyle/>
          <a:p>
            <a:pPr marL="285750" indent="-285750">
              <a:buFont typeface="Arial" panose="020B0604020202020204" pitchFamily="34" charset="0"/>
              <a:buChar char="•"/>
            </a:pPr>
            <a:r>
              <a:rPr lang="en-GB" b="1" dirty="0"/>
              <a:t>We had our first full Team Event at the MKUH Meet the Team.</a:t>
            </a:r>
          </a:p>
          <a:p>
            <a:r>
              <a:rPr lang="en-GB" dirty="0"/>
              <a:t>It was a huge success that enabled us to engage with over 30 expectant birthing people and their partners/families. </a:t>
            </a:r>
          </a:p>
          <a:p>
            <a:endParaRPr lang="en-GB" dirty="0"/>
          </a:p>
          <a:p>
            <a:endParaRPr lang="en-GB" dirty="0"/>
          </a:p>
          <a:p>
            <a:endParaRPr lang="en-GB" dirty="0"/>
          </a:p>
        </p:txBody>
      </p:sp>
      <p:pic>
        <p:nvPicPr>
          <p:cNvPr id="8" name="Picture 4" descr="May be an image of 4 people and text">
            <a:extLst>
              <a:ext uri="{FF2B5EF4-FFF2-40B4-BE49-F238E27FC236}">
                <a16:creationId xmlns:a16="http://schemas.microsoft.com/office/drawing/2014/main" id="{01E52DF5-EC1B-FC98-CBD6-8AAB34CA4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167" y="3091241"/>
            <a:ext cx="3520438" cy="3520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34E42B9-A776-DBE6-E7DD-C231E083C5AF}"/>
              </a:ext>
            </a:extLst>
          </p:cNvPr>
          <p:cNvPicPr>
            <a:picLocks noChangeAspect="1"/>
          </p:cNvPicPr>
          <p:nvPr/>
        </p:nvPicPr>
        <p:blipFill>
          <a:blip r:embed="rId4"/>
          <a:stretch>
            <a:fillRect/>
          </a:stretch>
        </p:blipFill>
        <p:spPr>
          <a:xfrm>
            <a:off x="251286" y="1476913"/>
            <a:ext cx="1693764" cy="2773123"/>
          </a:xfrm>
          <a:prstGeom prst="rect">
            <a:avLst/>
          </a:prstGeom>
        </p:spPr>
      </p:pic>
      <p:sp>
        <p:nvSpPr>
          <p:cNvPr id="11" name="TextBox 10">
            <a:extLst>
              <a:ext uri="{FF2B5EF4-FFF2-40B4-BE49-F238E27FC236}">
                <a16:creationId xmlns:a16="http://schemas.microsoft.com/office/drawing/2014/main" id="{05ABEF77-ADC7-F8D3-E299-B47D731F646A}"/>
              </a:ext>
            </a:extLst>
          </p:cNvPr>
          <p:cNvSpPr txBox="1"/>
          <p:nvPr/>
        </p:nvSpPr>
        <p:spPr>
          <a:xfrm>
            <a:off x="2191587" y="1460294"/>
            <a:ext cx="3618690" cy="707886"/>
          </a:xfrm>
          <a:prstGeom prst="rect">
            <a:avLst/>
          </a:prstGeom>
          <a:noFill/>
        </p:spPr>
        <p:txBody>
          <a:bodyPr wrap="square" rtlCol="0">
            <a:spAutoFit/>
          </a:bodyPr>
          <a:lstStyle/>
          <a:p>
            <a:r>
              <a:rPr lang="en-GB" sz="2000" b="1" dirty="0"/>
              <a:t>Congratulations</a:t>
            </a:r>
            <a:r>
              <a:rPr lang="en-GB" sz="2000" dirty="0"/>
              <a:t> to Temi on the birth of her beautiful daughter Omari </a:t>
            </a:r>
          </a:p>
        </p:txBody>
      </p:sp>
      <p:sp>
        <p:nvSpPr>
          <p:cNvPr id="12" name="TextBox 11">
            <a:extLst>
              <a:ext uri="{FF2B5EF4-FFF2-40B4-BE49-F238E27FC236}">
                <a16:creationId xmlns:a16="http://schemas.microsoft.com/office/drawing/2014/main" id="{508909B4-816D-B28D-136B-EDFB97140DB0}"/>
              </a:ext>
            </a:extLst>
          </p:cNvPr>
          <p:cNvSpPr txBox="1"/>
          <p:nvPr/>
        </p:nvSpPr>
        <p:spPr>
          <a:xfrm>
            <a:off x="4395613" y="4382043"/>
            <a:ext cx="3855720"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t>360 Play Parent and Toddle Fayre </a:t>
            </a:r>
          </a:p>
          <a:p>
            <a:r>
              <a:rPr lang="en-GB" dirty="0"/>
              <a:t>We had 2 service user volunteers join us on the day. A great engagement event with lots of feedback. 4 new Parent Reps join our volunteer group.</a:t>
            </a:r>
          </a:p>
          <a:p>
            <a:r>
              <a:rPr lang="en-GB" dirty="0"/>
              <a:t>As well as  a chance to talk with the Mayor of MK about our work. </a:t>
            </a:r>
          </a:p>
        </p:txBody>
      </p:sp>
      <p:sp>
        <p:nvSpPr>
          <p:cNvPr id="3" name="Rectangle 2">
            <a:extLst>
              <a:ext uri="{FF2B5EF4-FFF2-40B4-BE49-F238E27FC236}">
                <a16:creationId xmlns:a16="http://schemas.microsoft.com/office/drawing/2014/main" id="{A1ED6BB7-410F-0545-C636-BCAD9EA98D2E}"/>
              </a:ext>
            </a:extLst>
          </p:cNvPr>
          <p:cNvSpPr/>
          <p:nvPr/>
        </p:nvSpPr>
        <p:spPr>
          <a:xfrm>
            <a:off x="251285" y="4466482"/>
            <a:ext cx="2668263" cy="923330"/>
          </a:xfrm>
          <a:prstGeom prst="rect">
            <a:avLst/>
          </a:prstGeom>
          <a:noFill/>
        </p:spPr>
        <p:txBody>
          <a:bodyPr wrap="square" lIns="91440" tIns="45720" rIns="91440" bIns="45720">
            <a:spAutoFit/>
          </a:bodyPr>
          <a:lstStyle/>
          <a:p>
            <a:pPr algn="ctr"/>
            <a:r>
              <a:rPr lang="en-US" sz="5400" b="1" dirty="0">
                <a:ln w="22225">
                  <a:solidFill>
                    <a:srgbClr val="7030A0"/>
                  </a:solidFill>
                  <a:prstDash val="solid"/>
                </a:ln>
                <a:solidFill>
                  <a:srgbClr val="7030A0"/>
                </a:solidFill>
                <a:effectLst>
                  <a:outerShdw blurRad="50800" dist="38100" dir="2700000" algn="tl" rotWithShape="0">
                    <a:prstClr val="black">
                      <a:alpha val="40000"/>
                    </a:prstClr>
                  </a:outerShdw>
                </a:effectLst>
              </a:rPr>
              <a:t>W</a:t>
            </a:r>
            <a:r>
              <a:rPr lang="en-US" sz="5400" b="1" cap="none" spc="0" dirty="0">
                <a:ln w="22225">
                  <a:solidFill>
                    <a:srgbClr val="7030A0"/>
                  </a:solidFill>
                  <a:prstDash val="solid"/>
                </a:ln>
                <a:solidFill>
                  <a:srgbClr val="7030A0"/>
                </a:solidFill>
                <a:effectLst>
                  <a:outerShdw blurRad="50800" dist="38100" dir="2700000" algn="tl" rotWithShape="0">
                    <a:prstClr val="black">
                      <a:alpha val="40000"/>
                    </a:prstClr>
                  </a:outerShdw>
                </a:effectLst>
              </a:rPr>
              <a:t>elcome</a:t>
            </a:r>
          </a:p>
        </p:txBody>
      </p:sp>
      <p:sp>
        <p:nvSpPr>
          <p:cNvPr id="5" name="TextBox 4">
            <a:extLst>
              <a:ext uri="{FF2B5EF4-FFF2-40B4-BE49-F238E27FC236}">
                <a16:creationId xmlns:a16="http://schemas.microsoft.com/office/drawing/2014/main" id="{2F20A4EE-558F-DBAF-5496-A811E30C953E}"/>
              </a:ext>
            </a:extLst>
          </p:cNvPr>
          <p:cNvSpPr txBox="1"/>
          <p:nvPr/>
        </p:nvSpPr>
        <p:spPr>
          <a:xfrm>
            <a:off x="380276" y="5271522"/>
            <a:ext cx="2867298" cy="923330"/>
          </a:xfrm>
          <a:prstGeom prst="rect">
            <a:avLst/>
          </a:prstGeom>
          <a:noFill/>
        </p:spPr>
        <p:txBody>
          <a:bodyPr wrap="square" rtlCol="0">
            <a:spAutoFit/>
          </a:bodyPr>
          <a:lstStyle/>
          <a:p>
            <a:r>
              <a:rPr lang="en-GB" dirty="0"/>
              <a:t>6 New Volunteers in our Service User Representative Group </a:t>
            </a:r>
          </a:p>
          <a:p>
            <a:r>
              <a:rPr lang="en-GB" dirty="0"/>
              <a:t>Total of 46 members now!</a:t>
            </a:r>
          </a:p>
        </p:txBody>
      </p:sp>
    </p:spTree>
    <p:extLst>
      <p:ext uri="{BB962C8B-B14F-4D97-AF65-F5344CB8AC3E}">
        <p14:creationId xmlns:p14="http://schemas.microsoft.com/office/powerpoint/2010/main" val="295130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4F67-3EDC-25E0-04E9-FA644BCD3B86}"/>
              </a:ext>
            </a:extLst>
          </p:cNvPr>
          <p:cNvSpPr>
            <a:spLocks noGrp="1"/>
          </p:cNvSpPr>
          <p:nvPr>
            <p:ph type="title"/>
          </p:nvPr>
        </p:nvSpPr>
        <p:spPr>
          <a:xfrm>
            <a:off x="901337" y="559527"/>
            <a:ext cx="7713617" cy="1382156"/>
          </a:xfrm>
        </p:spPr>
        <p:txBody>
          <a:bodyPr/>
          <a:lstStyle/>
          <a:p>
            <a:r>
              <a:rPr lang="en-GB" b="1" u="sng" dirty="0"/>
              <a:t>Engagement Lead</a:t>
            </a:r>
            <a:br>
              <a:rPr lang="en-GB" b="1" u="sng" dirty="0"/>
            </a:br>
            <a:r>
              <a:rPr lang="en-GB" b="1" u="sng" dirty="0"/>
              <a:t>Updates</a:t>
            </a:r>
          </a:p>
        </p:txBody>
      </p:sp>
      <p:pic>
        <p:nvPicPr>
          <p:cNvPr id="8" name="Picture 7">
            <a:extLst>
              <a:ext uri="{FF2B5EF4-FFF2-40B4-BE49-F238E27FC236}">
                <a16:creationId xmlns:a16="http://schemas.microsoft.com/office/drawing/2014/main" id="{4191D1AC-DF86-72CE-1362-2A4FA6192872}"/>
              </a:ext>
            </a:extLst>
          </p:cNvPr>
          <p:cNvPicPr>
            <a:picLocks noChangeAspect="1"/>
          </p:cNvPicPr>
          <p:nvPr/>
        </p:nvPicPr>
        <p:blipFill>
          <a:blip r:embed="rId3"/>
          <a:stretch>
            <a:fillRect/>
          </a:stretch>
        </p:blipFill>
        <p:spPr>
          <a:xfrm>
            <a:off x="309155" y="3766126"/>
            <a:ext cx="2166257" cy="2888343"/>
          </a:xfrm>
          <a:prstGeom prst="rect">
            <a:avLst/>
          </a:prstGeom>
        </p:spPr>
      </p:pic>
      <p:pic>
        <p:nvPicPr>
          <p:cNvPr id="10" name="Picture 9">
            <a:extLst>
              <a:ext uri="{FF2B5EF4-FFF2-40B4-BE49-F238E27FC236}">
                <a16:creationId xmlns:a16="http://schemas.microsoft.com/office/drawing/2014/main" id="{FFE5FCE3-3E90-506C-EA96-9265411B4163}"/>
              </a:ext>
            </a:extLst>
          </p:cNvPr>
          <p:cNvPicPr>
            <a:picLocks noChangeAspect="1"/>
          </p:cNvPicPr>
          <p:nvPr/>
        </p:nvPicPr>
        <p:blipFill>
          <a:blip r:embed="rId4"/>
          <a:stretch>
            <a:fillRect/>
          </a:stretch>
        </p:blipFill>
        <p:spPr>
          <a:xfrm>
            <a:off x="9561469" y="3494314"/>
            <a:ext cx="2432956" cy="3243942"/>
          </a:xfrm>
          <a:prstGeom prst="rect">
            <a:avLst/>
          </a:prstGeom>
        </p:spPr>
      </p:pic>
      <p:pic>
        <p:nvPicPr>
          <p:cNvPr id="6" name="Picture 5">
            <a:extLst>
              <a:ext uri="{FF2B5EF4-FFF2-40B4-BE49-F238E27FC236}">
                <a16:creationId xmlns:a16="http://schemas.microsoft.com/office/drawing/2014/main" id="{7EC7AE06-21C0-77C5-EE84-537E2783DB18}"/>
              </a:ext>
            </a:extLst>
          </p:cNvPr>
          <p:cNvPicPr>
            <a:picLocks noChangeAspect="1"/>
          </p:cNvPicPr>
          <p:nvPr/>
        </p:nvPicPr>
        <p:blipFill>
          <a:blip r:embed="rId5"/>
          <a:stretch>
            <a:fillRect/>
          </a:stretch>
        </p:blipFill>
        <p:spPr>
          <a:xfrm>
            <a:off x="8673737" y="2121683"/>
            <a:ext cx="3048000" cy="2286000"/>
          </a:xfrm>
          <a:prstGeom prst="rect">
            <a:avLst/>
          </a:prstGeom>
        </p:spPr>
      </p:pic>
      <p:pic>
        <p:nvPicPr>
          <p:cNvPr id="1026" name="Picture 2" descr="May be a graphic of 1 person, child and text that says 'BREASTFEEDING SUPPORT GROUP Whether you're pregnant, been feeding for day, or feeding for decade. Pop along ask your questions, or just have good chat over acuppa. Every Thursday 10:00-11:30 1:30 at Stony Stratford Library 5-7 Church St, Stony Stratford, MK11 1BD MILITION KEYNES myp Contact aton Can't make it? socials for support outside ofa group meet up. Milk Mentors f Milk Mentors Milk.Mentors MilkMentors.org.uk'">
            <a:extLst>
              <a:ext uri="{FF2B5EF4-FFF2-40B4-BE49-F238E27FC236}">
                <a16:creationId xmlns:a16="http://schemas.microsoft.com/office/drawing/2014/main" id="{997DF1F9-9122-214C-717B-BA87F92268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2653" y="80101"/>
            <a:ext cx="3917631" cy="2041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C079D36-9284-1CE4-782B-2111F29AF562}"/>
              </a:ext>
            </a:extLst>
          </p:cNvPr>
          <p:cNvSpPr txBox="1"/>
          <p:nvPr/>
        </p:nvSpPr>
        <p:spPr>
          <a:xfrm>
            <a:off x="901337" y="1927922"/>
            <a:ext cx="6910182" cy="1754326"/>
          </a:xfrm>
          <a:prstGeom prst="rect">
            <a:avLst/>
          </a:prstGeom>
          <a:noFill/>
        </p:spPr>
        <p:txBody>
          <a:bodyPr wrap="square" rtlCol="0">
            <a:spAutoFit/>
          </a:bodyPr>
          <a:lstStyle/>
          <a:p>
            <a:r>
              <a:rPr lang="en-GB" dirty="0"/>
              <a:t>Reaching out to various community groups to gather feedback and leading on social media content. </a:t>
            </a:r>
          </a:p>
          <a:p>
            <a:pPr marL="285750" indent="-285750">
              <a:buFont typeface="Arial" panose="020B0604020202020204" pitchFamily="34" charset="0"/>
              <a:buChar char="•"/>
            </a:pPr>
            <a:r>
              <a:rPr lang="en-GB" dirty="0"/>
              <a:t>Attended and linked in with MK multiples group </a:t>
            </a:r>
          </a:p>
          <a:p>
            <a:pPr marL="285750" indent="-285750">
              <a:buFont typeface="Arial" panose="020B0604020202020204" pitchFamily="34" charset="0"/>
              <a:buChar char="•"/>
            </a:pPr>
            <a:r>
              <a:rPr lang="en-GB" dirty="0"/>
              <a:t>Attended and linked in Milk Mentors Breastfeeding support group</a:t>
            </a:r>
          </a:p>
          <a:p>
            <a:pPr marL="285750" indent="-285750">
              <a:buFont typeface="Arial" panose="020B0604020202020204" pitchFamily="34" charset="0"/>
              <a:buChar char="•"/>
            </a:pPr>
            <a:r>
              <a:rPr lang="en-GB" dirty="0"/>
              <a:t>Mindful Mama Picnic – event hosted by local Breastfeeding/ Hypnobirthing coach</a:t>
            </a:r>
          </a:p>
        </p:txBody>
      </p:sp>
      <p:sp>
        <p:nvSpPr>
          <p:cNvPr id="12" name="TextBox 11">
            <a:extLst>
              <a:ext uri="{FF2B5EF4-FFF2-40B4-BE49-F238E27FC236}">
                <a16:creationId xmlns:a16="http://schemas.microsoft.com/office/drawing/2014/main" id="{046B6B39-B8B8-3A58-F236-7BBDCCFB9ECE}"/>
              </a:ext>
            </a:extLst>
          </p:cNvPr>
          <p:cNvSpPr txBox="1"/>
          <p:nvPr/>
        </p:nvSpPr>
        <p:spPr>
          <a:xfrm>
            <a:off x="2906756" y="4114098"/>
            <a:ext cx="5440409" cy="2585323"/>
          </a:xfrm>
          <a:prstGeom prst="rect">
            <a:avLst/>
          </a:prstGeom>
          <a:noFill/>
        </p:spPr>
        <p:txBody>
          <a:bodyPr wrap="square" rtlCol="0">
            <a:spAutoFit/>
          </a:bodyPr>
          <a:lstStyle/>
          <a:p>
            <a:r>
              <a:rPr lang="en-GB" dirty="0"/>
              <a:t>Preconception project work –</a:t>
            </a:r>
          </a:p>
          <a:p>
            <a:pPr marL="285750" indent="-285750">
              <a:buFont typeface="Arial" panose="020B0604020202020204" pitchFamily="34" charset="0"/>
              <a:buChar char="•"/>
            </a:pPr>
            <a:r>
              <a:rPr lang="en-GB" dirty="0"/>
              <a:t>Collaborated on survey to gather service user feedback</a:t>
            </a:r>
          </a:p>
          <a:p>
            <a:pPr marL="285750" indent="-285750">
              <a:buFont typeface="Arial" panose="020B0604020202020204" pitchFamily="34" charset="0"/>
              <a:buChar char="•"/>
            </a:pPr>
            <a:r>
              <a:rPr lang="en-GB" dirty="0"/>
              <a:t>Created content to promote preconception support tools e.g. Tommy’s and Diabetes UK information</a:t>
            </a:r>
          </a:p>
          <a:p>
            <a:pPr marL="285750" indent="-285750">
              <a:buFont typeface="Arial" panose="020B0604020202020204" pitchFamily="34" charset="0"/>
              <a:buChar char="•"/>
            </a:pPr>
            <a:r>
              <a:rPr lang="en-GB" dirty="0"/>
              <a:t>Promotion of survey alongside </a:t>
            </a:r>
            <a:r>
              <a:rPr lang="en-GB" dirty="0" err="1"/>
              <a:t>HealthWatch</a:t>
            </a:r>
            <a:r>
              <a:rPr lang="en-GB" dirty="0"/>
              <a:t> MK – one of our big successes of the quarter gathering over 50 responses to the preconception survey in the fist 3 weeks. </a:t>
            </a:r>
          </a:p>
          <a:p>
            <a:r>
              <a:rPr lang="en-GB" dirty="0"/>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6652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F145-160B-3D64-53FD-7BBA17115ADC}"/>
              </a:ext>
            </a:extLst>
          </p:cNvPr>
          <p:cNvSpPr>
            <a:spLocks noGrp="1"/>
          </p:cNvSpPr>
          <p:nvPr>
            <p:ph type="title"/>
          </p:nvPr>
        </p:nvSpPr>
        <p:spPr>
          <a:xfrm>
            <a:off x="882559" y="763328"/>
            <a:ext cx="9906000" cy="1382156"/>
          </a:xfrm>
        </p:spPr>
        <p:txBody>
          <a:bodyPr/>
          <a:lstStyle/>
          <a:p>
            <a:r>
              <a:rPr lang="en-GB" b="1" u="sng" dirty="0"/>
              <a:t>Neonatal </a:t>
            </a:r>
            <a:br>
              <a:rPr lang="en-GB" b="1" u="sng" dirty="0"/>
            </a:br>
            <a:r>
              <a:rPr lang="en-GB" b="1" u="sng" dirty="0"/>
              <a:t>Updates</a:t>
            </a:r>
            <a:endParaRPr lang="en-GB" dirty="0"/>
          </a:p>
        </p:txBody>
      </p:sp>
      <p:pic>
        <p:nvPicPr>
          <p:cNvPr id="2050" name="Picture 2" descr="May be an image of 2 people, people smiling and hospital">
            <a:extLst>
              <a:ext uri="{FF2B5EF4-FFF2-40B4-BE49-F238E27FC236}">
                <a16:creationId xmlns:a16="http://schemas.microsoft.com/office/drawing/2014/main" id="{AE52FD76-BCAD-4C51-1EAE-EEFB01CC7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081" y="1454406"/>
            <a:ext cx="4174889" cy="52186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1 person, hospital and text">
            <a:extLst>
              <a:ext uri="{FF2B5EF4-FFF2-40B4-BE49-F238E27FC236}">
                <a16:creationId xmlns:a16="http://schemas.microsoft.com/office/drawing/2014/main" id="{0FCD42A5-19B4-AF17-3D20-F04B0187B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236" y="379228"/>
            <a:ext cx="2674893" cy="2674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45E6CF-1B6E-A78D-4BC2-1A8085B9E2CB}"/>
              </a:ext>
            </a:extLst>
          </p:cNvPr>
          <p:cNvSpPr txBox="1"/>
          <p:nvPr/>
        </p:nvSpPr>
        <p:spPr>
          <a:xfrm>
            <a:off x="437606" y="2632166"/>
            <a:ext cx="5179423" cy="3416320"/>
          </a:xfrm>
          <a:prstGeom prst="rect">
            <a:avLst/>
          </a:prstGeom>
          <a:noFill/>
        </p:spPr>
        <p:txBody>
          <a:bodyPr wrap="square" rtlCol="0">
            <a:spAutoFit/>
          </a:bodyPr>
          <a:lstStyle/>
          <a:p>
            <a:pPr marL="285750" indent="-285750">
              <a:buFont typeface="Arial" panose="020B0604020202020204" pitchFamily="34" charset="0"/>
              <a:buChar char="•"/>
            </a:pPr>
            <a:r>
              <a:rPr lang="en-GB" dirty="0"/>
              <a:t>Establishing role of the Neonatal Lead in MK MVP</a:t>
            </a:r>
          </a:p>
          <a:p>
            <a:pPr marL="285750" indent="-285750">
              <a:buFont typeface="Arial" panose="020B0604020202020204" pitchFamily="34" charset="0"/>
              <a:buChar char="•"/>
            </a:pPr>
            <a:r>
              <a:rPr lang="en-GB" dirty="0"/>
              <a:t>Linking in with PAG groups for East of England and South West – ensuring collaborative working </a:t>
            </a:r>
          </a:p>
          <a:p>
            <a:pPr marL="285750" indent="-285750">
              <a:buFont typeface="Arial" panose="020B0604020202020204" pitchFamily="34" charset="0"/>
              <a:buChar char="•"/>
            </a:pPr>
            <a:r>
              <a:rPr lang="en-GB" dirty="0"/>
              <a:t>Development of Neonatal Survey questions – due to be updated in the main MVP survey</a:t>
            </a:r>
          </a:p>
          <a:p>
            <a:pPr marL="285750" indent="-285750">
              <a:buFont typeface="Arial" panose="020B0604020202020204" pitchFamily="34" charset="0"/>
              <a:buChar char="•"/>
            </a:pPr>
            <a:r>
              <a:rPr lang="en-GB" dirty="0"/>
              <a:t>Link with Charities – Peeps and Emily’s Star</a:t>
            </a:r>
          </a:p>
          <a:p>
            <a:pPr marL="285750" indent="-285750">
              <a:buFont typeface="Arial" panose="020B0604020202020204" pitchFamily="34" charset="0"/>
              <a:buChar char="•"/>
            </a:pPr>
            <a:r>
              <a:rPr lang="en-GB" dirty="0"/>
              <a:t>Recruitment of volunteers with experience of neonatal services to the MK MVP parent rep group</a:t>
            </a:r>
          </a:p>
          <a:p>
            <a:pPr marL="285750" indent="-285750">
              <a:buFont typeface="Arial" panose="020B0604020202020204" pitchFamily="34" charset="0"/>
              <a:buChar char="•"/>
            </a:pPr>
            <a:r>
              <a:rPr lang="en-GB" dirty="0"/>
              <a:t>Celebration of Neonatal Nurse Day – collating feedback and presenting staff recognised for their hard work with a thank you gift. </a:t>
            </a:r>
          </a:p>
          <a:p>
            <a:pPr marL="285750" indent="-285750">
              <a:buFont typeface="Arial" panose="020B0604020202020204" pitchFamily="34" charset="0"/>
              <a:buChar char="•"/>
            </a:pPr>
            <a:endParaRPr lang="en-GB" dirty="0"/>
          </a:p>
        </p:txBody>
      </p:sp>
      <p:pic>
        <p:nvPicPr>
          <p:cNvPr id="4" name="Picture 2" descr="May be an image of hospital and text">
            <a:extLst>
              <a:ext uri="{FF2B5EF4-FFF2-40B4-BE49-F238E27FC236}">
                <a16:creationId xmlns:a16="http://schemas.microsoft.com/office/drawing/2014/main" id="{8E1C9D7F-0C25-B019-92ED-600A2E9EE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236" y="3863172"/>
            <a:ext cx="2523308" cy="252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3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AAE0-459D-6A1C-B762-9DE7DFC190D4}"/>
              </a:ext>
            </a:extLst>
          </p:cNvPr>
          <p:cNvSpPr>
            <a:spLocks noGrp="1"/>
          </p:cNvSpPr>
          <p:nvPr>
            <p:ph type="title"/>
          </p:nvPr>
        </p:nvSpPr>
        <p:spPr>
          <a:xfrm>
            <a:off x="765544" y="522418"/>
            <a:ext cx="9906000" cy="1382156"/>
          </a:xfrm>
        </p:spPr>
        <p:txBody>
          <a:bodyPr/>
          <a:lstStyle/>
          <a:p>
            <a:r>
              <a:rPr lang="en-GB" b="1" u="sng" dirty="0"/>
              <a:t>Raising the </a:t>
            </a:r>
            <a:br>
              <a:rPr lang="en-GB" b="1" u="sng" dirty="0"/>
            </a:br>
            <a:r>
              <a:rPr lang="en-GB" b="1" u="sng" dirty="0"/>
              <a:t>Profile</a:t>
            </a:r>
          </a:p>
        </p:txBody>
      </p:sp>
      <p:sp>
        <p:nvSpPr>
          <p:cNvPr id="3" name="Content Placeholder 2">
            <a:extLst>
              <a:ext uri="{FF2B5EF4-FFF2-40B4-BE49-F238E27FC236}">
                <a16:creationId xmlns:a16="http://schemas.microsoft.com/office/drawing/2014/main" id="{899FD128-C35D-FB3B-C2B1-1E5D2D22D4DB}"/>
              </a:ext>
            </a:extLst>
          </p:cNvPr>
          <p:cNvSpPr>
            <a:spLocks noGrp="1"/>
          </p:cNvSpPr>
          <p:nvPr>
            <p:ph idx="1"/>
          </p:nvPr>
        </p:nvSpPr>
        <p:spPr>
          <a:xfrm>
            <a:off x="578202" y="2191850"/>
            <a:ext cx="5877071" cy="5342862"/>
          </a:xfrm>
        </p:spPr>
        <p:txBody>
          <a:bodyPr>
            <a:normAutofit/>
          </a:bodyPr>
          <a:lstStyle/>
          <a:p>
            <a:r>
              <a:rPr lang="en-GB" dirty="0"/>
              <a:t>Although unable to attend Pride ourselves we were really grateful to the MKUH and CNWL Perinatal Mental Health Team taking our goody bags to hand out at their stand</a:t>
            </a:r>
          </a:p>
          <a:p>
            <a:r>
              <a:rPr lang="en-GB" dirty="0"/>
              <a:t>Toddle About Advert – 3</a:t>
            </a:r>
            <a:r>
              <a:rPr lang="en-GB" baseline="30000" dirty="0"/>
              <a:t>rd</a:t>
            </a:r>
            <a:r>
              <a:rPr lang="en-GB" dirty="0"/>
              <a:t> Advert now out in print – supporting with directing people to our survey and website. </a:t>
            </a:r>
          </a:p>
          <a:p>
            <a:r>
              <a:rPr lang="en-GB" dirty="0"/>
              <a:t>Increased number of places where our leaflet is being displayed </a:t>
            </a:r>
          </a:p>
          <a:p>
            <a:pPr marL="0" indent="0">
              <a:buNone/>
            </a:pPr>
            <a:endParaRPr lang="en-GB" dirty="0"/>
          </a:p>
          <a:p>
            <a:pPr marL="0" indent="0">
              <a:buNone/>
            </a:pPr>
            <a:endParaRPr lang="en-GB" dirty="0"/>
          </a:p>
        </p:txBody>
      </p:sp>
      <p:pic>
        <p:nvPicPr>
          <p:cNvPr id="5" name="Picture 4" descr="Graphical user interface&#10;&#10;Description automatically generated">
            <a:extLst>
              <a:ext uri="{FF2B5EF4-FFF2-40B4-BE49-F238E27FC236}">
                <a16:creationId xmlns:a16="http://schemas.microsoft.com/office/drawing/2014/main" id="{06FAB1AC-64E9-B3DA-BE54-36016C90B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456" y="2565730"/>
            <a:ext cx="3057088" cy="4197195"/>
          </a:xfrm>
          <a:prstGeom prst="rect">
            <a:avLst/>
          </a:prstGeom>
        </p:spPr>
      </p:pic>
      <p:pic>
        <p:nvPicPr>
          <p:cNvPr id="4098" name="Picture 2" descr="May be an image of text">
            <a:extLst>
              <a:ext uri="{FF2B5EF4-FFF2-40B4-BE49-F238E27FC236}">
                <a16:creationId xmlns:a16="http://schemas.microsoft.com/office/drawing/2014/main" id="{2B872EF7-C06D-540E-A1BB-2F9FA73DC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263" y="222068"/>
            <a:ext cx="3338679" cy="2677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024BD8-488D-5DD2-E66F-85E555CB2133}"/>
              </a:ext>
            </a:extLst>
          </p:cNvPr>
          <p:cNvPicPr>
            <a:picLocks noChangeAspect="1"/>
          </p:cNvPicPr>
          <p:nvPr/>
        </p:nvPicPr>
        <p:blipFill>
          <a:blip r:embed="rId4"/>
          <a:stretch>
            <a:fillRect/>
          </a:stretch>
        </p:blipFill>
        <p:spPr>
          <a:xfrm>
            <a:off x="6571079" y="2200985"/>
            <a:ext cx="3156788" cy="2325761"/>
          </a:xfrm>
          <a:prstGeom prst="rect">
            <a:avLst/>
          </a:prstGeom>
        </p:spPr>
      </p:pic>
    </p:spTree>
    <p:extLst>
      <p:ext uri="{BB962C8B-B14F-4D97-AF65-F5344CB8AC3E}">
        <p14:creationId xmlns:p14="http://schemas.microsoft.com/office/powerpoint/2010/main" val="5360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3840-B8B8-2F67-596B-1A558067A53E}"/>
              </a:ext>
            </a:extLst>
          </p:cNvPr>
          <p:cNvSpPr>
            <a:spLocks noGrp="1"/>
          </p:cNvSpPr>
          <p:nvPr>
            <p:ph type="title"/>
          </p:nvPr>
        </p:nvSpPr>
        <p:spPr>
          <a:xfrm>
            <a:off x="801872" y="166578"/>
            <a:ext cx="9906000" cy="1382156"/>
          </a:xfrm>
        </p:spPr>
        <p:txBody>
          <a:bodyPr/>
          <a:lstStyle/>
          <a:p>
            <a:r>
              <a:rPr lang="en-GB" b="1" u="sng" dirty="0"/>
              <a:t>Social Media</a:t>
            </a:r>
          </a:p>
        </p:txBody>
      </p:sp>
      <p:pic>
        <p:nvPicPr>
          <p:cNvPr id="5122" name="Picture 2" descr="Text reads &quot;Planning a healthy pregnancy&quot;.&#10;Underneath is a silhouette of a pregnant woman resting her hands on her bump, you can see the baby's silhouette in the womb.">
            <a:extLst>
              <a:ext uri="{FF2B5EF4-FFF2-40B4-BE49-F238E27FC236}">
                <a16:creationId xmlns:a16="http://schemas.microsoft.com/office/drawing/2014/main" id="{7C29A8FB-8628-10A2-7F0B-091F4CA9C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257" y="2396882"/>
            <a:ext cx="2166257" cy="21662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 be an image of text that says 'FOCUS GROUP MKUH are looking for volunteers to take part in a focus group looking at how service users are involved in complaints investigations and other investigations where the hospital has identified issues with patient care The focus group is being held: On 6th September 7pm to 9pm Face to Face or you can join online. VITON KEYNES Mya please contact: maternitymk@gmail.com you are interested in taking part'">
            <a:extLst>
              <a:ext uri="{FF2B5EF4-FFF2-40B4-BE49-F238E27FC236}">
                <a16:creationId xmlns:a16="http://schemas.microsoft.com/office/drawing/2014/main" id="{98381F36-E493-9244-1403-FEF034A49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940" y="60882"/>
            <a:ext cx="2828077" cy="237090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ay be an image of text">
            <a:extLst>
              <a:ext uri="{FF2B5EF4-FFF2-40B4-BE49-F238E27FC236}">
                <a16:creationId xmlns:a16="http://schemas.microsoft.com/office/drawing/2014/main" id="{57180BD8-1BB8-8605-F953-105AA81D7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5118" y="0"/>
            <a:ext cx="2396882" cy="239688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ay be an image of text">
            <a:extLst>
              <a:ext uri="{FF2B5EF4-FFF2-40B4-BE49-F238E27FC236}">
                <a16:creationId xmlns:a16="http://schemas.microsoft.com/office/drawing/2014/main" id="{3F2FFB84-453C-77C1-FE6A-5D9A1DAA4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615" y="4691743"/>
            <a:ext cx="2166257" cy="216625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ay be an image of text">
            <a:extLst>
              <a:ext uri="{FF2B5EF4-FFF2-40B4-BE49-F238E27FC236}">
                <a16:creationId xmlns:a16="http://schemas.microsoft.com/office/drawing/2014/main" id="{812FC1C6-EBBC-D6FF-ED61-DFA6B43988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3605" y="4426209"/>
            <a:ext cx="2370909" cy="2370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4C4F1F-9E77-942B-17A6-767EC7F35B32}"/>
              </a:ext>
            </a:extLst>
          </p:cNvPr>
          <p:cNvSpPr txBox="1"/>
          <p:nvPr/>
        </p:nvSpPr>
        <p:spPr>
          <a:xfrm>
            <a:off x="731520" y="1628304"/>
            <a:ext cx="4813662" cy="6186309"/>
          </a:xfrm>
          <a:prstGeom prst="rect">
            <a:avLst/>
          </a:prstGeom>
          <a:noFill/>
        </p:spPr>
        <p:txBody>
          <a:bodyPr wrap="square" rtlCol="0">
            <a:spAutoFit/>
          </a:bodyPr>
          <a:lstStyle/>
          <a:p>
            <a:r>
              <a:rPr lang="en-GB" dirty="0"/>
              <a:t>Increased our social media presence across Facebook and Instagram</a:t>
            </a:r>
          </a:p>
          <a:p>
            <a:endParaRPr lang="en-GB" dirty="0"/>
          </a:p>
          <a:p>
            <a:r>
              <a:rPr lang="en-GB" dirty="0"/>
              <a:t>Numerous updates and posts created to improve engagement and inform service users. </a:t>
            </a:r>
          </a:p>
          <a:p>
            <a:endParaRPr lang="en-GB" dirty="0"/>
          </a:p>
          <a:p>
            <a:r>
              <a:rPr lang="en-GB" dirty="0"/>
              <a:t>Including comms from MKUH Maternity Services – postnatal clinics, bereavement support groups, night mode, Meet the Team event.</a:t>
            </a:r>
          </a:p>
          <a:p>
            <a:endParaRPr lang="en-GB" dirty="0"/>
          </a:p>
          <a:p>
            <a:endParaRPr lang="en-GB" dirty="0"/>
          </a:p>
          <a:p>
            <a:r>
              <a:rPr lang="en-GB" b="1" dirty="0"/>
              <a:t>In numbers:</a:t>
            </a:r>
          </a:p>
          <a:p>
            <a:pPr marL="285750" indent="-285750">
              <a:buFont typeface="Arial" panose="020B0604020202020204" pitchFamily="34" charset="0"/>
              <a:buChar char="•"/>
            </a:pPr>
            <a:r>
              <a:rPr lang="en-GB" dirty="0"/>
              <a:t>Followers 2760 on FB and 878 Instagram </a:t>
            </a:r>
          </a:p>
          <a:p>
            <a:pPr marL="285750" indent="-285750">
              <a:buFont typeface="Arial" panose="020B0604020202020204" pitchFamily="34" charset="0"/>
              <a:buChar char="•"/>
            </a:pPr>
            <a:r>
              <a:rPr lang="en-GB" dirty="0"/>
              <a:t>Thankyou Thursday post reached 1,400</a:t>
            </a:r>
          </a:p>
          <a:p>
            <a:pPr marL="285750" indent="-285750">
              <a:buFont typeface="Arial" panose="020B0604020202020204" pitchFamily="34" charset="0"/>
              <a:buChar char="•"/>
            </a:pPr>
            <a:r>
              <a:rPr lang="en-GB" dirty="0"/>
              <a:t>Most Engaged with posts were Night Mode 910 and Neonatal Nurse Day 888</a:t>
            </a:r>
          </a:p>
          <a:p>
            <a:endParaRPr lang="en-GB" dirty="0"/>
          </a:p>
          <a:p>
            <a:endParaRPr lang="en-GB" dirty="0"/>
          </a:p>
          <a:p>
            <a:endParaRPr lang="en-GB" dirty="0"/>
          </a:p>
          <a:p>
            <a:endParaRPr lang="en-GB" dirty="0"/>
          </a:p>
          <a:p>
            <a:endParaRPr lang="en-GB" dirty="0"/>
          </a:p>
          <a:p>
            <a:endParaRPr lang="en-GB" dirty="0"/>
          </a:p>
        </p:txBody>
      </p:sp>
      <p:pic>
        <p:nvPicPr>
          <p:cNvPr id="3074" name="Picture 2" descr="May be an image of 2 people, baby and text that says 'MILTON KEYNES Maternity Voices Partnership NHS Milton Keynes University Hospital NHS Foundation Trust Night mode at MKUH In collaboration with Maternity Voices Partnership, Milton Keynes University Hospital has launched an initiative to reduce patient disturbance overnight. Following successful implementation across MKUH's maternity wards, our 'Night Mode' initiative has been rolled out to all adult inpatient wards.'">
            <a:extLst>
              <a:ext uri="{FF2B5EF4-FFF2-40B4-BE49-F238E27FC236}">
                <a16:creationId xmlns:a16="http://schemas.microsoft.com/office/drawing/2014/main" id="{03B31CED-3136-E5BE-1986-D6250420C8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4514" y="2343668"/>
            <a:ext cx="2093649" cy="252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9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9C5-92D3-F3F9-D7F4-89FB8A2F9BD7}"/>
              </a:ext>
            </a:extLst>
          </p:cNvPr>
          <p:cNvSpPr>
            <a:spLocks noGrp="1"/>
          </p:cNvSpPr>
          <p:nvPr>
            <p:ph type="title"/>
          </p:nvPr>
        </p:nvSpPr>
        <p:spPr/>
        <p:txBody>
          <a:bodyPr/>
          <a:lstStyle/>
          <a:p>
            <a:r>
              <a:rPr lang="en-GB" b="1" u="sng" dirty="0"/>
              <a:t>Feedback Themes and Actions</a:t>
            </a:r>
          </a:p>
        </p:txBody>
      </p:sp>
      <p:sp>
        <p:nvSpPr>
          <p:cNvPr id="5" name="Content Placeholder 4">
            <a:extLst>
              <a:ext uri="{FF2B5EF4-FFF2-40B4-BE49-F238E27FC236}">
                <a16:creationId xmlns:a16="http://schemas.microsoft.com/office/drawing/2014/main" id="{15E55FB9-4CA8-9D3F-3472-66CB4C50CA48}"/>
              </a:ext>
            </a:extLst>
          </p:cNvPr>
          <p:cNvSpPr>
            <a:spLocks noGrp="1"/>
          </p:cNvSpPr>
          <p:nvPr>
            <p:ph idx="1"/>
          </p:nvPr>
        </p:nvSpPr>
        <p:spPr/>
        <p:txBody>
          <a:bodyPr>
            <a:normAutofit/>
          </a:bodyPr>
          <a:lstStyle/>
          <a:p>
            <a:pPr marL="0" indent="0">
              <a:buNone/>
            </a:pPr>
            <a:r>
              <a:rPr lang="en-GB" sz="1800" b="1" dirty="0"/>
              <a:t>Maternity Statistics Infographic post </a:t>
            </a:r>
          </a:p>
          <a:p>
            <a:pPr marL="0" indent="0">
              <a:buNone/>
            </a:pPr>
            <a:r>
              <a:rPr lang="en-GB" sz="1800" dirty="0"/>
              <a:t>-ongoing requests for information to be shared on % of inductions, caesareans, vaginal birth, assisted birth</a:t>
            </a:r>
          </a:p>
          <a:p>
            <a:pPr marL="0" indent="0">
              <a:buNone/>
            </a:pPr>
            <a:r>
              <a:rPr lang="en-GB" sz="1800" dirty="0"/>
              <a:t>- difficulty finding this data on the MKUH website or on national information sites</a:t>
            </a:r>
          </a:p>
          <a:p>
            <a:pPr marL="0" indent="0">
              <a:buNone/>
            </a:pPr>
            <a:r>
              <a:rPr lang="en-GB" sz="1800" dirty="0"/>
              <a:t>- it supports service user choice when deciding where to give birth </a:t>
            </a:r>
          </a:p>
          <a:p>
            <a:pPr marL="0" indent="0">
              <a:buNone/>
            </a:pPr>
            <a:r>
              <a:rPr lang="en-GB" sz="1800" dirty="0"/>
              <a:t>- in-line with what neighbour hospital sites produces infographics on monthly </a:t>
            </a:r>
          </a:p>
          <a:p>
            <a:pPr marL="0" indent="0">
              <a:buNone/>
            </a:pPr>
            <a:endParaRPr lang="en-GB" sz="1800" dirty="0"/>
          </a:p>
          <a:p>
            <a:pPr marL="0" indent="0">
              <a:buNone/>
            </a:pPr>
            <a:r>
              <a:rPr lang="en-GB" sz="1800" b="1" dirty="0"/>
              <a:t>UPDATE</a:t>
            </a:r>
            <a:r>
              <a:rPr lang="en-GB" sz="1800" dirty="0"/>
              <a:t> – infographic will be including neonatal data due to be introduced next month – to include admissions to Neonatal </a:t>
            </a:r>
          </a:p>
          <a:p>
            <a:pPr marL="0" indent="0">
              <a:buNone/>
            </a:pPr>
            <a:r>
              <a:rPr lang="en-GB" sz="1800" b="1" dirty="0"/>
              <a:t>ACTIONS</a:t>
            </a:r>
            <a:r>
              <a:rPr lang="en-GB" sz="1800" dirty="0"/>
              <a:t> – still in discussions with MKUH for this information to be included at the request of Service Users, working with service leads, data lead and comms team</a:t>
            </a:r>
          </a:p>
          <a:p>
            <a:pPr marL="0" indent="0">
              <a:buNone/>
            </a:pPr>
            <a:endParaRPr lang="en-GB" sz="1800" dirty="0"/>
          </a:p>
          <a:p>
            <a:pPr marL="0" indent="0">
              <a:buNone/>
            </a:pPr>
            <a:endParaRPr lang="en-GB" sz="1800" b="1" dirty="0"/>
          </a:p>
        </p:txBody>
      </p:sp>
    </p:spTree>
    <p:extLst>
      <p:ext uri="{BB962C8B-B14F-4D97-AF65-F5344CB8AC3E}">
        <p14:creationId xmlns:p14="http://schemas.microsoft.com/office/powerpoint/2010/main" val="3052339542"/>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381</TotalTime>
  <Words>1104</Words>
  <Application>Microsoft Office PowerPoint</Application>
  <PresentationFormat>Widescreen</PresentationFormat>
  <Paragraphs>145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Univers Condensed Light</vt:lpstr>
      <vt:lpstr>Walbaum Display Light</vt:lpstr>
      <vt:lpstr>AngleLinesVTI</vt:lpstr>
      <vt:lpstr>PowerPoint Presentation</vt:lpstr>
      <vt:lpstr>Finance Update</vt:lpstr>
      <vt:lpstr>Finance PLAn</vt:lpstr>
      <vt:lpstr>Updates</vt:lpstr>
      <vt:lpstr>Engagement Lead Updates</vt:lpstr>
      <vt:lpstr>Neonatal  Updates</vt:lpstr>
      <vt:lpstr>Raising the  Profile</vt:lpstr>
      <vt:lpstr>Social Media</vt:lpstr>
      <vt:lpstr>Feedback Themes and Actions</vt:lpstr>
      <vt:lpstr>Feedback Themes and Actions</vt:lpstr>
      <vt:lpstr>Feedback Themes and Actions</vt:lpstr>
      <vt:lpstr>Upcoming Projects/Work</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Roxanna Clarke</dc:creator>
  <cp:lastModifiedBy>Roxanna Clarke</cp:lastModifiedBy>
  <cp:revision>4</cp:revision>
  <dcterms:created xsi:type="dcterms:W3CDTF">2023-04-24T18:42:27Z</dcterms:created>
  <dcterms:modified xsi:type="dcterms:W3CDTF">2023-10-24T18:58:22Z</dcterms:modified>
</cp:coreProperties>
</file>