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8"/>
  </p:notesMasterIdLst>
  <p:sldIdLst>
    <p:sldId id="256" r:id="rId2"/>
    <p:sldId id="257" r:id="rId3"/>
    <p:sldId id="258" r:id="rId4"/>
    <p:sldId id="260" r:id="rId5"/>
    <p:sldId id="266" r:id="rId6"/>
    <p:sldId id="273" r:id="rId7"/>
    <p:sldId id="270" r:id="rId8"/>
    <p:sldId id="271" r:id="rId9"/>
    <p:sldId id="259" r:id="rId10"/>
    <p:sldId id="263" r:id="rId11"/>
    <p:sldId id="261" r:id="rId12"/>
    <p:sldId id="272" r:id="rId13"/>
    <p:sldId id="267" r:id="rId14"/>
    <p:sldId id="268" r:id="rId15"/>
    <p:sldId id="262"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9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20A0E-BAC9-4E9B-8D95-69C19D55265E}" v="76" dt="2024-01-29T19:35:51.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40" autoAdjust="0"/>
  </p:normalViewPr>
  <p:slideViewPr>
    <p:cSldViewPr snapToGrid="0">
      <p:cViewPr varScale="1">
        <p:scale>
          <a:sx n="90" d="100"/>
          <a:sy n="90" d="100"/>
        </p:scale>
        <p:origin x="87"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a Clarke" userId="d99b10ff052447aa" providerId="LiveId" clId="{F2F20A0E-BAC9-4E9B-8D95-69C19D55265E}"/>
    <pc:docChg chg="undo custSel addSld delSld modSld sldOrd">
      <pc:chgData name="Roxanna Clarke" userId="d99b10ff052447aa" providerId="LiveId" clId="{F2F20A0E-BAC9-4E9B-8D95-69C19D55265E}" dt="2024-01-29T19:38:27.306" v="6553" actId="20577"/>
      <pc:docMkLst>
        <pc:docMk/>
      </pc:docMkLst>
      <pc:sldChg chg="modSp mod">
        <pc:chgData name="Roxanna Clarke" userId="d99b10ff052447aa" providerId="LiveId" clId="{F2F20A0E-BAC9-4E9B-8D95-69C19D55265E}" dt="2024-01-18T20:08:06.978" v="215" actId="20577"/>
        <pc:sldMkLst>
          <pc:docMk/>
          <pc:sldMk cId="2079482251" sldId="257"/>
        </pc:sldMkLst>
        <pc:graphicFrameChg chg="modGraphic">
          <ac:chgData name="Roxanna Clarke" userId="d99b10ff052447aa" providerId="LiveId" clId="{F2F20A0E-BAC9-4E9B-8D95-69C19D55265E}" dt="2024-01-18T20:08:06.978" v="215" actId="20577"/>
          <ac:graphicFrameMkLst>
            <pc:docMk/>
            <pc:sldMk cId="2079482251" sldId="257"/>
            <ac:graphicFrameMk id="4" creationId="{A3509FCB-37CB-76D1-50B1-F81143EBE63C}"/>
          </ac:graphicFrameMkLst>
        </pc:graphicFrameChg>
        <pc:graphicFrameChg chg="modGraphic">
          <ac:chgData name="Roxanna Clarke" userId="d99b10ff052447aa" providerId="LiveId" clId="{F2F20A0E-BAC9-4E9B-8D95-69C19D55265E}" dt="2024-01-18T20:05:50.218" v="162" actId="20577"/>
          <ac:graphicFrameMkLst>
            <pc:docMk/>
            <pc:sldMk cId="2079482251" sldId="257"/>
            <ac:graphicFrameMk id="5" creationId="{31A83012-19ED-D00F-5E50-EC3635BB2C70}"/>
          </ac:graphicFrameMkLst>
        </pc:graphicFrameChg>
      </pc:sldChg>
      <pc:sldChg chg="addSp delSp modSp mod">
        <pc:chgData name="Roxanna Clarke" userId="d99b10ff052447aa" providerId="LiveId" clId="{F2F20A0E-BAC9-4E9B-8D95-69C19D55265E}" dt="2024-01-28T21:45:11.632" v="816" actId="1076"/>
        <pc:sldMkLst>
          <pc:docMk/>
          <pc:sldMk cId="53602933" sldId="259"/>
        </pc:sldMkLst>
        <pc:spChg chg="mod">
          <ac:chgData name="Roxanna Clarke" userId="d99b10ff052447aa" providerId="LiveId" clId="{F2F20A0E-BAC9-4E9B-8D95-69C19D55265E}" dt="2024-01-28T21:41:20.649" v="574" actId="14100"/>
          <ac:spMkLst>
            <pc:docMk/>
            <pc:sldMk cId="53602933" sldId="259"/>
            <ac:spMk id="3" creationId="{899FD128-C35D-FB3B-C2B1-1E5D2D22D4DB}"/>
          </ac:spMkLst>
        </pc:spChg>
        <pc:spChg chg="add mod">
          <ac:chgData name="Roxanna Clarke" userId="d99b10ff052447aa" providerId="LiveId" clId="{F2F20A0E-BAC9-4E9B-8D95-69C19D55265E}" dt="2024-01-28T21:45:11.632" v="816" actId="1076"/>
          <ac:spMkLst>
            <pc:docMk/>
            <pc:sldMk cId="53602933" sldId="259"/>
            <ac:spMk id="14" creationId="{D7A4F2F6-7347-1547-F12B-A84E291D9E25}"/>
          </ac:spMkLst>
        </pc:spChg>
        <pc:picChg chg="mod">
          <ac:chgData name="Roxanna Clarke" userId="d99b10ff052447aa" providerId="LiveId" clId="{F2F20A0E-BAC9-4E9B-8D95-69C19D55265E}" dt="2024-01-28T21:41:16.294" v="573" actId="14100"/>
          <ac:picMkLst>
            <pc:docMk/>
            <pc:sldMk cId="53602933" sldId="259"/>
            <ac:picMk id="5" creationId="{06FAB1AC-64E9-B3DA-BE54-36016C90B161}"/>
          </ac:picMkLst>
        </pc:picChg>
        <pc:picChg chg="mod">
          <ac:chgData name="Roxanna Clarke" userId="d99b10ff052447aa" providerId="LiveId" clId="{F2F20A0E-BAC9-4E9B-8D95-69C19D55265E}" dt="2024-01-28T21:41:08.816" v="571" actId="1076"/>
          <ac:picMkLst>
            <pc:docMk/>
            <pc:sldMk cId="53602933" sldId="259"/>
            <ac:picMk id="6" creationId="{70024BD8-488D-5DD2-E66F-85E555CB2133}"/>
          </ac:picMkLst>
        </pc:picChg>
        <pc:picChg chg="add mod ord">
          <ac:chgData name="Roxanna Clarke" userId="d99b10ff052447aa" providerId="LiveId" clId="{F2F20A0E-BAC9-4E9B-8D95-69C19D55265E}" dt="2024-01-28T21:41:11.600" v="572" actId="1076"/>
          <ac:picMkLst>
            <pc:docMk/>
            <pc:sldMk cId="53602933" sldId="259"/>
            <ac:picMk id="7" creationId="{11FD4364-8315-381D-3BBC-2AE343E2DFF7}"/>
          </ac:picMkLst>
        </pc:picChg>
        <pc:picChg chg="add mod">
          <ac:chgData name="Roxanna Clarke" userId="d99b10ff052447aa" providerId="LiveId" clId="{F2F20A0E-BAC9-4E9B-8D95-69C19D55265E}" dt="2024-01-28T21:40:19.221" v="558" actId="14100"/>
          <ac:picMkLst>
            <pc:docMk/>
            <pc:sldMk cId="53602933" sldId="259"/>
            <ac:picMk id="9" creationId="{1EDACF27-6D74-F8F9-3100-0A0C59485C98}"/>
          </ac:picMkLst>
        </pc:picChg>
        <pc:picChg chg="add mod">
          <ac:chgData name="Roxanna Clarke" userId="d99b10ff052447aa" providerId="LiveId" clId="{F2F20A0E-BAC9-4E9B-8D95-69C19D55265E}" dt="2024-01-28T21:40:11.510" v="556" actId="1076"/>
          <ac:picMkLst>
            <pc:docMk/>
            <pc:sldMk cId="53602933" sldId="259"/>
            <ac:picMk id="11" creationId="{37936DD6-FF14-9BA6-5EC2-C04FE0440DFB}"/>
          </ac:picMkLst>
        </pc:picChg>
        <pc:picChg chg="add mod">
          <ac:chgData name="Roxanna Clarke" userId="d99b10ff052447aa" providerId="LiveId" clId="{F2F20A0E-BAC9-4E9B-8D95-69C19D55265E}" dt="2024-01-28T21:40:59.537" v="569" actId="1076"/>
          <ac:picMkLst>
            <pc:docMk/>
            <pc:sldMk cId="53602933" sldId="259"/>
            <ac:picMk id="13" creationId="{411481A7-7AF4-0781-18E7-B79108377166}"/>
          </ac:picMkLst>
        </pc:picChg>
        <pc:picChg chg="del">
          <ac:chgData name="Roxanna Clarke" userId="d99b10ff052447aa" providerId="LiveId" clId="{F2F20A0E-BAC9-4E9B-8D95-69C19D55265E}" dt="2024-01-18T20:10:18.523" v="248" actId="478"/>
          <ac:picMkLst>
            <pc:docMk/>
            <pc:sldMk cId="53602933" sldId="259"/>
            <ac:picMk id="4098" creationId="{2B872EF7-C06D-540E-A1BB-2F9FA73DC7C8}"/>
          </ac:picMkLst>
        </pc:picChg>
      </pc:sldChg>
      <pc:sldChg chg="addSp delSp modSp mod">
        <pc:chgData name="Roxanna Clarke" userId="d99b10ff052447aa" providerId="LiveId" clId="{F2F20A0E-BAC9-4E9B-8D95-69C19D55265E}" dt="2024-01-29T19:38:27.306" v="6553" actId="20577"/>
        <pc:sldMkLst>
          <pc:docMk/>
          <pc:sldMk cId="2951303953" sldId="260"/>
        </pc:sldMkLst>
        <pc:spChg chg="mod">
          <ac:chgData name="Roxanna Clarke" userId="d99b10ff052447aa" providerId="LiveId" clId="{F2F20A0E-BAC9-4E9B-8D95-69C19D55265E}" dt="2024-01-28T21:30:16.528" v="322" actId="14100"/>
          <ac:spMkLst>
            <pc:docMk/>
            <pc:sldMk cId="2951303953" sldId="260"/>
            <ac:spMk id="4" creationId="{015DF954-19B7-AD9E-1D74-471D1471F00E}"/>
          </ac:spMkLst>
        </pc:spChg>
        <pc:spChg chg="mod">
          <ac:chgData name="Roxanna Clarke" userId="d99b10ff052447aa" providerId="LiveId" clId="{F2F20A0E-BAC9-4E9B-8D95-69C19D55265E}" dt="2024-01-28T22:14:06.420" v="4003" actId="20577"/>
          <ac:spMkLst>
            <pc:docMk/>
            <pc:sldMk cId="2951303953" sldId="260"/>
            <ac:spMk id="5" creationId="{2F20A4EE-558F-DBAF-5496-A811E30C953E}"/>
          </ac:spMkLst>
        </pc:spChg>
        <pc:spChg chg="add mod">
          <ac:chgData name="Roxanna Clarke" userId="d99b10ff052447aa" providerId="LiveId" clId="{F2F20A0E-BAC9-4E9B-8D95-69C19D55265E}" dt="2024-01-28T22:17:23.811" v="4676" actId="20577"/>
          <ac:spMkLst>
            <pc:docMk/>
            <pc:sldMk cId="2951303953" sldId="260"/>
            <ac:spMk id="6" creationId="{78C24491-08AB-410C-D7AD-6879F2020BA3}"/>
          </ac:spMkLst>
        </pc:spChg>
        <pc:spChg chg="add mod">
          <ac:chgData name="Roxanna Clarke" userId="d99b10ff052447aa" providerId="LiveId" clId="{F2F20A0E-BAC9-4E9B-8D95-69C19D55265E}" dt="2024-01-29T19:35:26.474" v="5984" actId="767"/>
          <ac:spMkLst>
            <pc:docMk/>
            <pc:sldMk cId="2951303953" sldId="260"/>
            <ac:spMk id="7" creationId="{1E0BAD03-8EA4-48BE-EC80-8EFDFA7B79F1}"/>
          </ac:spMkLst>
        </pc:spChg>
        <pc:spChg chg="del mod">
          <ac:chgData name="Roxanna Clarke" userId="d99b10ff052447aa" providerId="LiveId" clId="{F2F20A0E-BAC9-4E9B-8D95-69C19D55265E}" dt="2024-01-18T20:09:25.004" v="225" actId="478"/>
          <ac:spMkLst>
            <pc:docMk/>
            <pc:sldMk cId="2951303953" sldId="260"/>
            <ac:spMk id="7" creationId="{F1C52E4A-6779-1B0B-DB55-708EC10958BC}"/>
          </ac:spMkLst>
        </pc:spChg>
        <pc:spChg chg="add mod">
          <ac:chgData name="Roxanna Clarke" userId="d99b10ff052447aa" providerId="LiveId" clId="{F2F20A0E-BAC9-4E9B-8D95-69C19D55265E}" dt="2024-01-29T19:36:04.579" v="6014" actId="1076"/>
          <ac:spMkLst>
            <pc:docMk/>
            <pc:sldMk cId="2951303953" sldId="260"/>
            <ac:spMk id="8" creationId="{D055028B-DB95-72D0-1989-3C1DAA04101B}"/>
          </ac:spMkLst>
        </pc:spChg>
        <pc:spChg chg="add mod">
          <ac:chgData name="Roxanna Clarke" userId="d99b10ff052447aa" providerId="LiveId" clId="{F2F20A0E-BAC9-4E9B-8D95-69C19D55265E}" dt="2024-01-29T19:38:27.306" v="6553" actId="20577"/>
          <ac:spMkLst>
            <pc:docMk/>
            <pc:sldMk cId="2951303953" sldId="260"/>
            <ac:spMk id="9" creationId="{4BE53AF0-FCF2-1090-E18A-20DC9037E8AE}"/>
          </ac:spMkLst>
        </pc:spChg>
        <pc:spChg chg="del mod">
          <ac:chgData name="Roxanna Clarke" userId="d99b10ff052447aa" providerId="LiveId" clId="{F2F20A0E-BAC9-4E9B-8D95-69C19D55265E}" dt="2024-01-18T20:09:30.099" v="231"/>
          <ac:spMkLst>
            <pc:docMk/>
            <pc:sldMk cId="2951303953" sldId="260"/>
            <ac:spMk id="11" creationId="{05ABEF77-ADC7-F8D3-E299-B47D731F646A}"/>
          </ac:spMkLst>
        </pc:spChg>
        <pc:spChg chg="del mod">
          <ac:chgData name="Roxanna Clarke" userId="d99b10ff052447aa" providerId="LiveId" clId="{F2F20A0E-BAC9-4E9B-8D95-69C19D55265E}" dt="2024-01-18T20:09:25.004" v="227"/>
          <ac:spMkLst>
            <pc:docMk/>
            <pc:sldMk cId="2951303953" sldId="260"/>
            <ac:spMk id="12" creationId="{508909B4-816D-B28D-136B-EDFB97140DB0}"/>
          </ac:spMkLst>
        </pc:spChg>
        <pc:picChg chg="del">
          <ac:chgData name="Roxanna Clarke" userId="d99b10ff052447aa" providerId="LiveId" clId="{F2F20A0E-BAC9-4E9B-8D95-69C19D55265E}" dt="2024-01-18T20:09:30.099" v="229" actId="478"/>
          <ac:picMkLst>
            <pc:docMk/>
            <pc:sldMk cId="2951303953" sldId="260"/>
            <ac:picMk id="6" creationId="{CB680C4B-5A3D-D2BC-9F3E-9285AF2BED1D}"/>
          </ac:picMkLst>
        </pc:picChg>
        <pc:picChg chg="del">
          <ac:chgData name="Roxanna Clarke" userId="d99b10ff052447aa" providerId="LiveId" clId="{F2F20A0E-BAC9-4E9B-8D95-69C19D55265E}" dt="2024-01-18T20:09:31.521" v="232" actId="478"/>
          <ac:picMkLst>
            <pc:docMk/>
            <pc:sldMk cId="2951303953" sldId="260"/>
            <ac:picMk id="8" creationId="{01E52DF5-EC1B-FC98-CBD6-8AAB34CA4EAB}"/>
          </ac:picMkLst>
        </pc:picChg>
        <pc:picChg chg="del">
          <ac:chgData name="Roxanna Clarke" userId="d99b10ff052447aa" providerId="LiveId" clId="{F2F20A0E-BAC9-4E9B-8D95-69C19D55265E}" dt="2024-01-18T20:08:56.598" v="216" actId="478"/>
          <ac:picMkLst>
            <pc:docMk/>
            <pc:sldMk cId="2951303953" sldId="260"/>
            <ac:picMk id="10" creationId="{E34E42B9-A776-DBE6-E7DD-C231E083C5AF}"/>
          </ac:picMkLst>
        </pc:picChg>
      </pc:sldChg>
      <pc:sldChg chg="modSp mod">
        <pc:chgData name="Roxanna Clarke" userId="d99b10ff052447aa" providerId="LiveId" clId="{F2F20A0E-BAC9-4E9B-8D95-69C19D55265E}" dt="2024-01-28T21:51:42.301" v="1855" actId="20577"/>
        <pc:sldMkLst>
          <pc:docMk/>
          <pc:sldMk cId="3052339542" sldId="261"/>
        </pc:sldMkLst>
        <pc:spChg chg="mod">
          <ac:chgData name="Roxanna Clarke" userId="d99b10ff052447aa" providerId="LiveId" clId="{F2F20A0E-BAC9-4E9B-8D95-69C19D55265E}" dt="2024-01-28T21:51:42.301" v="1855" actId="20577"/>
          <ac:spMkLst>
            <pc:docMk/>
            <pc:sldMk cId="3052339542" sldId="261"/>
            <ac:spMk id="5" creationId="{15E55FB9-4CA8-9D3F-3472-66CB4C50CA48}"/>
          </ac:spMkLst>
        </pc:spChg>
      </pc:sldChg>
      <pc:sldChg chg="modSp mod">
        <pc:chgData name="Roxanna Clarke" userId="d99b10ff052447aa" providerId="LiveId" clId="{F2F20A0E-BAC9-4E9B-8D95-69C19D55265E}" dt="2024-01-28T22:00:28.568" v="3364" actId="5793"/>
        <pc:sldMkLst>
          <pc:docMk/>
          <pc:sldMk cId="490150326" sldId="262"/>
        </pc:sldMkLst>
        <pc:spChg chg="mod">
          <ac:chgData name="Roxanna Clarke" userId="d99b10ff052447aa" providerId="LiveId" clId="{F2F20A0E-BAC9-4E9B-8D95-69C19D55265E}" dt="2024-01-28T22:00:28.568" v="3364" actId="5793"/>
          <ac:spMkLst>
            <pc:docMk/>
            <pc:sldMk cId="490150326" sldId="262"/>
            <ac:spMk id="5" creationId="{A9230A9B-D988-C831-6D4E-5EE81C094015}"/>
          </ac:spMkLst>
        </pc:spChg>
      </pc:sldChg>
      <pc:sldChg chg="addSp delSp modSp mod">
        <pc:chgData name="Roxanna Clarke" userId="d99b10ff052447aa" providerId="LiveId" clId="{F2F20A0E-BAC9-4E9B-8D95-69C19D55265E}" dt="2024-01-28T22:11:01.335" v="3437" actId="1076"/>
        <pc:sldMkLst>
          <pc:docMk/>
          <pc:sldMk cId="3145693210" sldId="263"/>
        </pc:sldMkLst>
        <pc:spChg chg="mod">
          <ac:chgData name="Roxanna Clarke" userId="d99b10ff052447aa" providerId="LiveId" clId="{F2F20A0E-BAC9-4E9B-8D95-69C19D55265E}" dt="2024-01-28T22:10:53.610" v="3435" actId="1076"/>
          <ac:spMkLst>
            <pc:docMk/>
            <pc:sldMk cId="3145693210" sldId="263"/>
            <ac:spMk id="2" creationId="{45A83840-B8B8-2F67-596B-1A558067A53E}"/>
          </ac:spMkLst>
        </pc:spChg>
        <pc:spChg chg="mod">
          <ac:chgData name="Roxanna Clarke" userId="d99b10ff052447aa" providerId="LiveId" clId="{F2F20A0E-BAC9-4E9B-8D95-69C19D55265E}" dt="2024-01-18T20:10:28.442" v="250" actId="6549"/>
          <ac:spMkLst>
            <pc:docMk/>
            <pc:sldMk cId="3145693210" sldId="263"/>
            <ac:spMk id="3" creationId="{854C4F1F-9E77-942B-17A6-767EC7F35B32}"/>
          </ac:spMkLst>
        </pc:spChg>
        <pc:spChg chg="add del mod">
          <ac:chgData name="Roxanna Clarke" userId="d99b10ff052447aa" providerId="LiveId" clId="{F2F20A0E-BAC9-4E9B-8D95-69C19D55265E}" dt="2024-01-28T22:08:35.888" v="3419" actId="478"/>
          <ac:spMkLst>
            <pc:docMk/>
            <pc:sldMk cId="3145693210" sldId="263"/>
            <ac:spMk id="4" creationId="{04436E5A-A852-4472-6CD5-5C698213E36B}"/>
          </ac:spMkLst>
        </pc:spChg>
        <pc:picChg chg="add mod">
          <ac:chgData name="Roxanna Clarke" userId="d99b10ff052447aa" providerId="LiveId" clId="{F2F20A0E-BAC9-4E9B-8D95-69C19D55265E}" dt="2024-01-28T22:11:01.335" v="3437" actId="1076"/>
          <ac:picMkLst>
            <pc:docMk/>
            <pc:sldMk cId="3145693210" sldId="263"/>
            <ac:picMk id="6" creationId="{AB57957A-9643-34B7-224B-6A57C6AE731F}"/>
          </ac:picMkLst>
        </pc:picChg>
        <pc:picChg chg="add mod">
          <ac:chgData name="Roxanna Clarke" userId="d99b10ff052447aa" providerId="LiveId" clId="{F2F20A0E-BAC9-4E9B-8D95-69C19D55265E}" dt="2024-01-28T22:10:38.115" v="3432" actId="1076"/>
          <ac:picMkLst>
            <pc:docMk/>
            <pc:sldMk cId="3145693210" sldId="263"/>
            <ac:picMk id="8" creationId="{20DF801E-D748-FFC3-4297-9AA0C81B8938}"/>
          </ac:picMkLst>
        </pc:picChg>
        <pc:picChg chg="add mod">
          <ac:chgData name="Roxanna Clarke" userId="d99b10ff052447aa" providerId="LiveId" clId="{F2F20A0E-BAC9-4E9B-8D95-69C19D55265E}" dt="2024-01-28T22:10:56.666" v="3436" actId="1076"/>
          <ac:picMkLst>
            <pc:docMk/>
            <pc:sldMk cId="3145693210" sldId="263"/>
            <ac:picMk id="10" creationId="{8A2EEAC5-68D4-94DA-F88E-15CAB861BA44}"/>
          </ac:picMkLst>
        </pc:picChg>
        <pc:picChg chg="add mod">
          <ac:chgData name="Roxanna Clarke" userId="d99b10ff052447aa" providerId="LiveId" clId="{F2F20A0E-BAC9-4E9B-8D95-69C19D55265E}" dt="2024-01-28T22:04:22.006" v="3394" actId="14100"/>
          <ac:picMkLst>
            <pc:docMk/>
            <pc:sldMk cId="3145693210" sldId="263"/>
            <ac:picMk id="2050" creationId="{A0DD9AEF-CF00-AF02-2524-6CC6B3E247BE}"/>
          </ac:picMkLst>
        </pc:picChg>
        <pc:picChg chg="add mod">
          <ac:chgData name="Roxanna Clarke" userId="d99b10ff052447aa" providerId="LiveId" clId="{F2F20A0E-BAC9-4E9B-8D95-69C19D55265E}" dt="2024-01-28T22:04:28.486" v="3395" actId="1076"/>
          <ac:picMkLst>
            <pc:docMk/>
            <pc:sldMk cId="3145693210" sldId="263"/>
            <ac:picMk id="2052" creationId="{E7A73F82-8401-839F-869E-EF24A7C9371B}"/>
          </ac:picMkLst>
        </pc:picChg>
        <pc:picChg chg="add mod">
          <ac:chgData name="Roxanna Clarke" userId="d99b10ff052447aa" providerId="LiveId" clId="{F2F20A0E-BAC9-4E9B-8D95-69C19D55265E}" dt="2024-01-28T22:02:52.061" v="3377" actId="1076"/>
          <ac:picMkLst>
            <pc:docMk/>
            <pc:sldMk cId="3145693210" sldId="263"/>
            <ac:picMk id="2054" creationId="{42C1503B-FD7A-0628-B6DD-CEC05F774620}"/>
          </ac:picMkLst>
        </pc:picChg>
        <pc:picChg chg="add mod">
          <ac:chgData name="Roxanna Clarke" userId="d99b10ff052447aa" providerId="LiveId" clId="{F2F20A0E-BAC9-4E9B-8D95-69C19D55265E}" dt="2024-01-28T22:03:27.830" v="3385" actId="14100"/>
          <ac:picMkLst>
            <pc:docMk/>
            <pc:sldMk cId="3145693210" sldId="263"/>
            <ac:picMk id="2056" creationId="{7EEF33CE-2559-65FA-2ABC-2EF889C4115D}"/>
          </ac:picMkLst>
        </pc:picChg>
        <pc:picChg chg="add mod">
          <ac:chgData name="Roxanna Clarke" userId="d99b10ff052447aa" providerId="LiveId" clId="{F2F20A0E-BAC9-4E9B-8D95-69C19D55265E}" dt="2024-01-28T22:04:12.309" v="3391" actId="14100"/>
          <ac:picMkLst>
            <pc:docMk/>
            <pc:sldMk cId="3145693210" sldId="263"/>
            <ac:picMk id="2058" creationId="{410C8EA3-80C9-A454-1C1C-C41EB73CE3B7}"/>
          </ac:picMkLst>
        </pc:picChg>
        <pc:picChg chg="add mod">
          <ac:chgData name="Roxanna Clarke" userId="d99b10ff052447aa" providerId="LiveId" clId="{F2F20A0E-BAC9-4E9B-8D95-69C19D55265E}" dt="2024-01-28T22:05:00.856" v="3400" actId="1076"/>
          <ac:picMkLst>
            <pc:docMk/>
            <pc:sldMk cId="3145693210" sldId="263"/>
            <ac:picMk id="2060" creationId="{2ABBFA6F-FA7E-964D-A642-9349A4B2B846}"/>
          </ac:picMkLst>
        </pc:picChg>
        <pc:picChg chg="add mod">
          <ac:chgData name="Roxanna Clarke" userId="d99b10ff052447aa" providerId="LiveId" clId="{F2F20A0E-BAC9-4E9B-8D95-69C19D55265E}" dt="2024-01-28T22:05:25.231" v="3403" actId="1076"/>
          <ac:picMkLst>
            <pc:docMk/>
            <pc:sldMk cId="3145693210" sldId="263"/>
            <ac:picMk id="2062" creationId="{D81071F0-1A43-9CCC-AF9B-CD08B1BBA244}"/>
          </ac:picMkLst>
        </pc:picChg>
        <pc:picChg chg="del">
          <ac:chgData name="Roxanna Clarke" userId="d99b10ff052447aa" providerId="LiveId" clId="{F2F20A0E-BAC9-4E9B-8D95-69C19D55265E}" dt="2024-01-18T20:10:34.752" v="254" actId="478"/>
          <ac:picMkLst>
            <pc:docMk/>
            <pc:sldMk cId="3145693210" sldId="263"/>
            <ac:picMk id="3074" creationId="{03B31CED-3136-E5BE-1986-D6250420C86E}"/>
          </ac:picMkLst>
        </pc:picChg>
        <pc:picChg chg="del">
          <ac:chgData name="Roxanna Clarke" userId="d99b10ff052447aa" providerId="LiveId" clId="{F2F20A0E-BAC9-4E9B-8D95-69C19D55265E}" dt="2024-01-18T20:10:33.519" v="253" actId="478"/>
          <ac:picMkLst>
            <pc:docMk/>
            <pc:sldMk cId="3145693210" sldId="263"/>
            <ac:picMk id="5122" creationId="{7C29A8FB-8628-10A2-7F0B-091F4CA9C1E0}"/>
          </ac:picMkLst>
        </pc:picChg>
        <pc:picChg chg="del">
          <ac:chgData name="Roxanna Clarke" userId="d99b10ff052447aa" providerId="LiveId" clId="{F2F20A0E-BAC9-4E9B-8D95-69C19D55265E}" dt="2024-01-18T20:10:30.566" v="251" actId="478"/>
          <ac:picMkLst>
            <pc:docMk/>
            <pc:sldMk cId="3145693210" sldId="263"/>
            <ac:picMk id="5124" creationId="{98381F36-E493-9244-1403-FEF034A49DAB}"/>
          </ac:picMkLst>
        </pc:picChg>
        <pc:picChg chg="del">
          <ac:chgData name="Roxanna Clarke" userId="d99b10ff052447aa" providerId="LiveId" clId="{F2F20A0E-BAC9-4E9B-8D95-69C19D55265E}" dt="2024-01-18T20:10:31.896" v="252" actId="478"/>
          <ac:picMkLst>
            <pc:docMk/>
            <pc:sldMk cId="3145693210" sldId="263"/>
            <ac:picMk id="5128" creationId="{57180BD8-1BB8-8605-F953-105AA81D7C64}"/>
          </ac:picMkLst>
        </pc:picChg>
        <pc:picChg chg="del">
          <ac:chgData name="Roxanna Clarke" userId="d99b10ff052447aa" providerId="LiveId" clId="{F2F20A0E-BAC9-4E9B-8D95-69C19D55265E}" dt="2024-01-18T20:10:37.307" v="256" actId="478"/>
          <ac:picMkLst>
            <pc:docMk/>
            <pc:sldMk cId="3145693210" sldId="263"/>
            <ac:picMk id="5130" creationId="{3F2FFB84-453C-77C1-FE6A-5D9A1DAA45B0}"/>
          </ac:picMkLst>
        </pc:picChg>
        <pc:picChg chg="del">
          <ac:chgData name="Roxanna Clarke" userId="d99b10ff052447aa" providerId="LiveId" clId="{F2F20A0E-BAC9-4E9B-8D95-69C19D55265E}" dt="2024-01-18T20:10:36.108" v="255" actId="478"/>
          <ac:picMkLst>
            <pc:docMk/>
            <pc:sldMk cId="3145693210" sldId="263"/>
            <ac:picMk id="5132" creationId="{812FC1C6-EBBC-D6FF-ED61-DFA6B4398886}"/>
          </ac:picMkLst>
        </pc:picChg>
      </pc:sldChg>
      <pc:sldChg chg="delSp del mod">
        <pc:chgData name="Roxanna Clarke" userId="d99b10ff052447aa" providerId="LiveId" clId="{F2F20A0E-BAC9-4E9B-8D95-69C19D55265E}" dt="2024-01-28T21:27:50.102" v="259" actId="2696"/>
        <pc:sldMkLst>
          <pc:docMk/>
          <pc:sldMk cId="3562630419" sldId="265"/>
        </pc:sldMkLst>
        <pc:spChg chg="del">
          <ac:chgData name="Roxanna Clarke" userId="d99b10ff052447aa" providerId="LiveId" clId="{F2F20A0E-BAC9-4E9B-8D95-69C19D55265E}" dt="2024-01-18T20:09:53.473" v="240" actId="478"/>
          <ac:spMkLst>
            <pc:docMk/>
            <pc:sldMk cId="3562630419" sldId="265"/>
            <ac:spMk id="3" creationId="{9B45E6CF-1B6E-A78D-4BC2-1A8085B9E2CB}"/>
          </ac:spMkLst>
        </pc:spChg>
        <pc:picChg chg="del">
          <ac:chgData name="Roxanna Clarke" userId="d99b10ff052447aa" providerId="LiveId" clId="{F2F20A0E-BAC9-4E9B-8D95-69C19D55265E}" dt="2024-01-18T20:09:57.787" v="243" actId="478"/>
          <ac:picMkLst>
            <pc:docMk/>
            <pc:sldMk cId="3562630419" sldId="265"/>
            <ac:picMk id="4" creationId="{8E1C9D7F-0C25-B019-92ED-600A2E9EEE2A}"/>
          </ac:picMkLst>
        </pc:picChg>
        <pc:picChg chg="del">
          <ac:chgData name="Roxanna Clarke" userId="d99b10ff052447aa" providerId="LiveId" clId="{F2F20A0E-BAC9-4E9B-8D95-69C19D55265E}" dt="2024-01-18T20:09:56.336" v="242" actId="478"/>
          <ac:picMkLst>
            <pc:docMk/>
            <pc:sldMk cId="3562630419" sldId="265"/>
            <ac:picMk id="2050" creationId="{AE52FD76-BCAD-4C51-1EAE-EEFB01CC7098}"/>
          </ac:picMkLst>
        </pc:picChg>
        <pc:picChg chg="del">
          <ac:chgData name="Roxanna Clarke" userId="d99b10ff052447aa" providerId="LiveId" clId="{F2F20A0E-BAC9-4E9B-8D95-69C19D55265E}" dt="2024-01-18T20:09:55.005" v="241" actId="478"/>
          <ac:picMkLst>
            <pc:docMk/>
            <pc:sldMk cId="3562630419" sldId="265"/>
            <ac:picMk id="2052" creationId="{0FCD42A5-19B4-AF17-3D20-F04B0187B890}"/>
          </ac:picMkLst>
        </pc:picChg>
      </pc:sldChg>
      <pc:sldChg chg="addSp delSp modSp mod ord">
        <pc:chgData name="Roxanna Clarke" userId="d99b10ff052447aa" providerId="LiveId" clId="{F2F20A0E-BAC9-4E9B-8D95-69C19D55265E}" dt="2024-01-28T21:28:38.944" v="262" actId="962"/>
        <pc:sldMkLst>
          <pc:docMk/>
          <pc:sldMk cId="2166529895" sldId="266"/>
        </pc:sldMkLst>
        <pc:spChg chg="del mod">
          <ac:chgData name="Roxanna Clarke" userId="d99b10ff052447aa" providerId="LiveId" clId="{F2F20A0E-BAC9-4E9B-8D95-69C19D55265E}" dt="2024-01-18T20:09:37.968" v="234" actId="478"/>
          <ac:spMkLst>
            <pc:docMk/>
            <pc:sldMk cId="2166529895" sldId="266"/>
            <ac:spMk id="11" creationId="{4C079D36-9284-1CE4-782B-2111F29AF562}"/>
          </ac:spMkLst>
        </pc:spChg>
        <pc:spChg chg="del">
          <ac:chgData name="Roxanna Clarke" userId="d99b10ff052447aa" providerId="LiveId" clId="{F2F20A0E-BAC9-4E9B-8D95-69C19D55265E}" dt="2024-01-18T20:09:40.506" v="235" actId="478"/>
          <ac:spMkLst>
            <pc:docMk/>
            <pc:sldMk cId="2166529895" sldId="266"/>
            <ac:spMk id="12" creationId="{046B6B39-B8B8-3A58-F236-7BBDCCFB9ECE}"/>
          </ac:spMkLst>
        </pc:spChg>
        <pc:picChg chg="add mod">
          <ac:chgData name="Roxanna Clarke" userId="d99b10ff052447aa" providerId="LiveId" clId="{F2F20A0E-BAC9-4E9B-8D95-69C19D55265E}" dt="2024-01-28T21:28:38.944" v="262" actId="962"/>
          <ac:picMkLst>
            <pc:docMk/>
            <pc:sldMk cId="2166529895" sldId="266"/>
            <ac:picMk id="4" creationId="{EC741AA9-81F2-9D38-2BE8-BFE98C0E7126}"/>
          </ac:picMkLst>
        </pc:picChg>
        <pc:picChg chg="del">
          <ac:chgData name="Roxanna Clarke" userId="d99b10ff052447aa" providerId="LiveId" clId="{F2F20A0E-BAC9-4E9B-8D95-69C19D55265E}" dt="2024-01-18T20:09:44.578" v="237" actId="478"/>
          <ac:picMkLst>
            <pc:docMk/>
            <pc:sldMk cId="2166529895" sldId="266"/>
            <ac:picMk id="6" creationId="{7EC7AE06-21C0-77C5-EE84-537E2783DB18}"/>
          </ac:picMkLst>
        </pc:picChg>
        <pc:picChg chg="del">
          <ac:chgData name="Roxanna Clarke" userId="d99b10ff052447aa" providerId="LiveId" clId="{F2F20A0E-BAC9-4E9B-8D95-69C19D55265E}" dt="2024-01-18T20:09:47.283" v="239" actId="478"/>
          <ac:picMkLst>
            <pc:docMk/>
            <pc:sldMk cId="2166529895" sldId="266"/>
            <ac:picMk id="8" creationId="{4191D1AC-DF86-72CE-1362-2A4FA6192872}"/>
          </ac:picMkLst>
        </pc:picChg>
        <pc:picChg chg="del">
          <ac:chgData name="Roxanna Clarke" userId="d99b10ff052447aa" providerId="LiveId" clId="{F2F20A0E-BAC9-4E9B-8D95-69C19D55265E}" dt="2024-01-18T20:09:45.669" v="238" actId="478"/>
          <ac:picMkLst>
            <pc:docMk/>
            <pc:sldMk cId="2166529895" sldId="266"/>
            <ac:picMk id="10" creationId="{FFE5FCE3-3E90-506C-EA96-9265411B4163}"/>
          </ac:picMkLst>
        </pc:picChg>
        <pc:picChg chg="del">
          <ac:chgData name="Roxanna Clarke" userId="d99b10ff052447aa" providerId="LiveId" clId="{F2F20A0E-BAC9-4E9B-8D95-69C19D55265E}" dt="2024-01-18T20:09:42.337" v="236" actId="478"/>
          <ac:picMkLst>
            <pc:docMk/>
            <pc:sldMk cId="2166529895" sldId="266"/>
            <ac:picMk id="1026" creationId="{997DF1F9-9122-214C-717B-BA87F92268CF}"/>
          </ac:picMkLst>
        </pc:picChg>
      </pc:sldChg>
      <pc:sldChg chg="modSp mod">
        <pc:chgData name="Roxanna Clarke" userId="d99b10ff052447aa" providerId="LiveId" clId="{F2F20A0E-BAC9-4E9B-8D95-69C19D55265E}" dt="2024-01-28T21:54:44.797" v="2415" actId="20577"/>
        <pc:sldMkLst>
          <pc:docMk/>
          <pc:sldMk cId="150276964" sldId="267"/>
        </pc:sldMkLst>
        <pc:spChg chg="mod">
          <ac:chgData name="Roxanna Clarke" userId="d99b10ff052447aa" providerId="LiveId" clId="{F2F20A0E-BAC9-4E9B-8D95-69C19D55265E}" dt="2024-01-28T21:54:44.797" v="2415" actId="20577"/>
          <ac:spMkLst>
            <pc:docMk/>
            <pc:sldMk cId="150276964" sldId="267"/>
            <ac:spMk id="3" creationId="{CAA9218A-5FE7-A5C7-3F27-A1A145AFDAD5}"/>
          </ac:spMkLst>
        </pc:spChg>
      </pc:sldChg>
      <pc:sldChg chg="addSp delSp modSp mod">
        <pc:chgData name="Roxanna Clarke" userId="d99b10ff052447aa" providerId="LiveId" clId="{F2F20A0E-BAC9-4E9B-8D95-69C19D55265E}" dt="2024-01-29T19:32:33.008" v="5983" actId="20577"/>
        <pc:sldMkLst>
          <pc:docMk/>
          <pc:sldMk cId="361749523" sldId="268"/>
        </pc:sldMkLst>
        <pc:spChg chg="add mod">
          <ac:chgData name="Roxanna Clarke" userId="d99b10ff052447aa" providerId="LiveId" clId="{F2F20A0E-BAC9-4E9B-8D95-69C19D55265E}" dt="2024-01-29T19:32:33.008" v="5983" actId="20577"/>
          <ac:spMkLst>
            <pc:docMk/>
            <pc:sldMk cId="361749523" sldId="268"/>
            <ac:spMk id="2" creationId="{0C8FCB62-DF55-0544-A5C1-2B8C6F06395E}"/>
          </ac:spMkLst>
        </pc:spChg>
        <pc:spChg chg="mod">
          <ac:chgData name="Roxanna Clarke" userId="d99b10ff052447aa" providerId="LiveId" clId="{F2F20A0E-BAC9-4E9B-8D95-69C19D55265E}" dt="2024-01-28T21:59:02.669" v="3197" actId="27636"/>
          <ac:spMkLst>
            <pc:docMk/>
            <pc:sldMk cId="361749523" sldId="268"/>
            <ac:spMk id="3" creationId="{84AC0B7B-D8A4-C07B-F1CA-CDA09394BC79}"/>
          </ac:spMkLst>
        </pc:spChg>
        <pc:spChg chg="mod">
          <ac:chgData name="Roxanna Clarke" userId="d99b10ff052447aa" providerId="LiveId" clId="{F2F20A0E-BAC9-4E9B-8D95-69C19D55265E}" dt="2024-01-29T19:24:28.698" v="5600" actId="20577"/>
          <ac:spMkLst>
            <pc:docMk/>
            <pc:sldMk cId="361749523" sldId="268"/>
            <ac:spMk id="4" creationId="{53F4F814-911F-3891-AA0C-A3831A0CF484}"/>
          </ac:spMkLst>
        </pc:spChg>
        <pc:picChg chg="add del mod">
          <ac:chgData name="Roxanna Clarke" userId="d99b10ff052447aa" providerId="LiveId" clId="{F2F20A0E-BAC9-4E9B-8D95-69C19D55265E}" dt="2024-01-29T19:24:45.626" v="5612" actId="478"/>
          <ac:picMkLst>
            <pc:docMk/>
            <pc:sldMk cId="361749523" sldId="268"/>
            <ac:picMk id="6" creationId="{1927800B-EAC0-C317-7059-F58FC1D9CD6C}"/>
          </ac:picMkLst>
        </pc:picChg>
      </pc:sldChg>
      <pc:sldChg chg="addSp delSp modSp new">
        <pc:chgData name="Roxanna Clarke" userId="d99b10ff052447aa" providerId="LiveId" clId="{F2F20A0E-BAC9-4E9B-8D95-69C19D55265E}" dt="2024-01-28T21:46:50.583" v="823" actId="1076"/>
        <pc:sldMkLst>
          <pc:docMk/>
          <pc:sldMk cId="3965238031" sldId="272"/>
        </pc:sldMkLst>
        <pc:spChg chg="del">
          <ac:chgData name="Roxanna Clarke" userId="d99b10ff052447aa" providerId="LiveId" clId="{F2F20A0E-BAC9-4E9B-8D95-69C19D55265E}" dt="2024-01-28T21:46:41.400" v="820"/>
          <ac:spMkLst>
            <pc:docMk/>
            <pc:sldMk cId="3965238031" sldId="272"/>
            <ac:spMk id="2" creationId="{11CB5729-54AD-E350-7A60-9671E8C726DC}"/>
          </ac:spMkLst>
        </pc:spChg>
        <pc:spChg chg="del">
          <ac:chgData name="Roxanna Clarke" userId="d99b10ff052447aa" providerId="LiveId" clId="{F2F20A0E-BAC9-4E9B-8D95-69C19D55265E}" dt="2024-01-28T21:46:31.358" v="818"/>
          <ac:spMkLst>
            <pc:docMk/>
            <pc:sldMk cId="3965238031" sldId="272"/>
            <ac:spMk id="3" creationId="{819C95E5-F5EE-D8A9-F48D-126CA75B7BE1}"/>
          </ac:spMkLst>
        </pc:spChg>
        <pc:spChg chg="add mod">
          <ac:chgData name="Roxanna Clarke" userId="d99b10ff052447aa" providerId="LiveId" clId="{F2F20A0E-BAC9-4E9B-8D95-69C19D55265E}" dt="2024-01-28T21:46:41.400" v="820"/>
          <ac:spMkLst>
            <pc:docMk/>
            <pc:sldMk cId="3965238031" sldId="272"/>
            <ac:spMk id="4" creationId="{71367AF9-19CE-2011-430F-7FDE7DC2FAAD}"/>
          </ac:spMkLst>
        </pc:spChg>
        <pc:picChg chg="add mod">
          <ac:chgData name="Roxanna Clarke" userId="d99b10ff052447aa" providerId="LiveId" clId="{F2F20A0E-BAC9-4E9B-8D95-69C19D55265E}" dt="2024-01-28T21:46:50.583" v="823" actId="1076"/>
          <ac:picMkLst>
            <pc:docMk/>
            <pc:sldMk cId="3965238031" sldId="272"/>
            <ac:picMk id="1026" creationId="{C0325B75-7069-377A-E59E-A10B4093ECA8}"/>
          </ac:picMkLst>
        </pc:picChg>
      </pc:sldChg>
      <pc:sldChg chg="addSp delSp modSp new mod">
        <pc:chgData name="Roxanna Clarke" userId="d99b10ff052447aa" providerId="LiveId" clId="{F2F20A0E-BAC9-4E9B-8D95-69C19D55265E}" dt="2024-01-29T19:23:50.014" v="5550" actId="20577"/>
        <pc:sldMkLst>
          <pc:docMk/>
          <pc:sldMk cId="1459119706" sldId="273"/>
        </pc:sldMkLst>
        <pc:spChg chg="mod">
          <ac:chgData name="Roxanna Clarke" userId="d99b10ff052447aa" providerId="LiveId" clId="{F2F20A0E-BAC9-4E9B-8D95-69C19D55265E}" dt="2024-01-29T19:23:50.014" v="5550" actId="20577"/>
          <ac:spMkLst>
            <pc:docMk/>
            <pc:sldMk cId="1459119706" sldId="273"/>
            <ac:spMk id="2" creationId="{7302D1B4-C375-5E33-9D6C-6CC215C07F4E}"/>
          </ac:spMkLst>
        </pc:spChg>
        <pc:spChg chg="del">
          <ac:chgData name="Roxanna Clarke" userId="d99b10ff052447aa" providerId="LiveId" clId="{F2F20A0E-BAC9-4E9B-8D95-69C19D55265E}" dt="2024-01-29T19:19:08.917" v="4703" actId="931"/>
          <ac:spMkLst>
            <pc:docMk/>
            <pc:sldMk cId="1459119706" sldId="273"/>
            <ac:spMk id="3" creationId="{A5B96292-2FBE-BF40-2093-C1130F934043}"/>
          </ac:spMkLst>
        </pc:spChg>
        <pc:spChg chg="add del mod">
          <ac:chgData name="Roxanna Clarke" userId="d99b10ff052447aa" providerId="LiveId" clId="{F2F20A0E-BAC9-4E9B-8D95-69C19D55265E}" dt="2024-01-29T19:19:56.643" v="4706"/>
          <ac:spMkLst>
            <pc:docMk/>
            <pc:sldMk cId="1459119706" sldId="273"/>
            <ac:spMk id="7" creationId="{3A3285F6-7B75-B1A2-91D7-0F567372F0B7}"/>
          </ac:spMkLst>
        </pc:spChg>
        <pc:spChg chg="add mod">
          <ac:chgData name="Roxanna Clarke" userId="d99b10ff052447aa" providerId="LiveId" clId="{F2F20A0E-BAC9-4E9B-8D95-69C19D55265E}" dt="2024-01-29T19:23:40.455" v="5527" actId="1076"/>
          <ac:spMkLst>
            <pc:docMk/>
            <pc:sldMk cId="1459119706" sldId="273"/>
            <ac:spMk id="10" creationId="{F51335A3-448A-262E-48C6-FD73F2CCF8AE}"/>
          </ac:spMkLst>
        </pc:spChg>
        <pc:picChg chg="add del mod">
          <ac:chgData name="Roxanna Clarke" userId="d99b10ff052447aa" providerId="LiveId" clId="{F2F20A0E-BAC9-4E9B-8D95-69C19D55265E}" dt="2024-01-29T19:19:11.906" v="4705" actId="478"/>
          <ac:picMkLst>
            <pc:docMk/>
            <pc:sldMk cId="1459119706" sldId="273"/>
            <ac:picMk id="5" creationId="{CC944DBD-8291-2B15-5B92-A34B64ADCC79}"/>
          </ac:picMkLst>
        </pc:picChg>
        <pc:picChg chg="add mod">
          <ac:chgData name="Roxanna Clarke" userId="d99b10ff052447aa" providerId="LiveId" clId="{F2F20A0E-BAC9-4E9B-8D95-69C19D55265E}" dt="2024-01-29T19:19:58.639" v="4709" actId="1076"/>
          <ac:picMkLst>
            <pc:docMk/>
            <pc:sldMk cId="1459119706" sldId="273"/>
            <ac:picMk id="9" creationId="{82E87B8A-E8D5-13A8-3576-E7E427E66F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F709D-BB98-4B2F-96D1-FDB64E7EAB1C}" type="datetimeFigureOut">
              <a:rPr lang="en-GB" smtClean="0"/>
              <a:t>29/01/2024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A2CBE-FAAD-404C-AD64-33D273C9A33A}" type="slidenum">
              <a:rPr lang="en-GB" smtClean="0"/>
              <a:t>‹#›</a:t>
            </a:fld>
            <a:endParaRPr lang="en-GB"/>
          </a:p>
        </p:txBody>
      </p:sp>
    </p:spTree>
    <p:extLst>
      <p:ext uri="{BB962C8B-B14F-4D97-AF65-F5344CB8AC3E}">
        <p14:creationId xmlns:p14="http://schemas.microsoft.com/office/powerpoint/2010/main" val="102984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2A2CBE-FAAD-404C-AD64-33D273C9A33A}" type="slidenum">
              <a:rPr lang="en-GB" smtClean="0"/>
              <a:t>5</a:t>
            </a:fld>
            <a:endParaRPr lang="en-GB"/>
          </a:p>
        </p:txBody>
      </p:sp>
    </p:spTree>
    <p:extLst>
      <p:ext uri="{BB962C8B-B14F-4D97-AF65-F5344CB8AC3E}">
        <p14:creationId xmlns:p14="http://schemas.microsoft.com/office/powerpoint/2010/main" val="409436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2A2CBE-FAAD-404C-AD64-33D273C9A33A}" type="slidenum">
              <a:rPr lang="en-GB" smtClean="0"/>
              <a:t>10</a:t>
            </a:fld>
            <a:endParaRPr lang="en-GB"/>
          </a:p>
        </p:txBody>
      </p:sp>
    </p:spTree>
    <p:extLst>
      <p:ext uri="{BB962C8B-B14F-4D97-AF65-F5344CB8AC3E}">
        <p14:creationId xmlns:p14="http://schemas.microsoft.com/office/powerpoint/2010/main" val="245613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516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41675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47148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1/29/2024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32022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3967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78201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1840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6015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55313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64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4149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11154306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2D23EF01-5C9E-4B1E-85FE-E230C5BC9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F8F92FE-E706-460E-95F3-8B49EF54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4BBA8B30-585D-4596-A896-BF3FD1FB25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D94027-0273-4AF2-87C2-49EB6D6550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818708" cy="64273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870472-9E8A-42D0-BDA3-B312F4C72A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2475298"/>
            <a:ext cx="903767" cy="438270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280D8D-93BB-4BD4-86DA-25993A4B5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6033977"/>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FEC981-EB48-4A49-88DF-0A6DB2ECB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602476" y="1392865"/>
            <a:ext cx="589524" cy="546513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B91E5C6-85F3-4BA6-9D1E-794A781F62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DBFF75F-844B-447A-A83D-D0B0D8517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640572" y="0"/>
            <a:ext cx="6551428" cy="10047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4DD23DDC-4FC3-BBE1-7CB8-3292AE5A2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630" y="1609289"/>
            <a:ext cx="8529851" cy="3258422"/>
          </a:xfrm>
          <a:prstGeom prst="rect">
            <a:avLst/>
          </a:prstGeom>
        </p:spPr>
      </p:pic>
    </p:spTree>
    <p:extLst>
      <p:ext uri="{BB962C8B-B14F-4D97-AF65-F5344CB8AC3E}">
        <p14:creationId xmlns:p14="http://schemas.microsoft.com/office/powerpoint/2010/main" val="377906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83840-B8B8-2F67-596B-1A558067A53E}"/>
              </a:ext>
            </a:extLst>
          </p:cNvPr>
          <p:cNvSpPr>
            <a:spLocks noGrp="1"/>
          </p:cNvSpPr>
          <p:nvPr>
            <p:ph type="title"/>
          </p:nvPr>
        </p:nvSpPr>
        <p:spPr>
          <a:xfrm>
            <a:off x="75901" y="-25459"/>
            <a:ext cx="9906000" cy="1382156"/>
          </a:xfrm>
        </p:spPr>
        <p:txBody>
          <a:bodyPr/>
          <a:lstStyle/>
          <a:p>
            <a:r>
              <a:rPr lang="en-GB" b="1" u="sng" dirty="0"/>
              <a:t>Social Media</a:t>
            </a:r>
          </a:p>
        </p:txBody>
      </p:sp>
      <p:sp>
        <p:nvSpPr>
          <p:cNvPr id="3" name="TextBox 2">
            <a:extLst>
              <a:ext uri="{FF2B5EF4-FFF2-40B4-BE49-F238E27FC236}">
                <a16:creationId xmlns:a16="http://schemas.microsoft.com/office/drawing/2014/main" id="{854C4F1F-9E77-942B-17A6-767EC7F35B32}"/>
              </a:ext>
            </a:extLst>
          </p:cNvPr>
          <p:cNvSpPr txBox="1"/>
          <p:nvPr/>
        </p:nvSpPr>
        <p:spPr>
          <a:xfrm>
            <a:off x="731520" y="1628304"/>
            <a:ext cx="4813662" cy="1754326"/>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p:txBody>
      </p:sp>
      <p:pic>
        <p:nvPicPr>
          <p:cNvPr id="2050" name="Picture 2" descr="May be an image of 1 person, hospital and text that says 'NHS England East of England Are you pregnant or have you given birth in the past year? How were you helped to make decisions about your care? Please share your views. Together we will make a difference to maternity care EAST OF ENGLAND Maternity &amp; Neonatal Voices Use the link below'">
            <a:extLst>
              <a:ext uri="{FF2B5EF4-FFF2-40B4-BE49-F238E27FC236}">
                <a16:creationId xmlns:a16="http://schemas.microsoft.com/office/drawing/2014/main" id="{A0DD9AEF-CF00-AF02-2524-6CC6B3E24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4900"/>
            <a:ext cx="2719009" cy="23660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7A73F82-8401-839F-869E-EF24A7C93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173" y="2370910"/>
            <a:ext cx="2991688" cy="25080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y be an image of 3 people and text that says 'Aus MKHA healthwatch Registered charity number: Milton Keynes MKHA and Healthwatch Milton Keynes welcome you to our Women's health &amp; wellbeing community event When: Sunday 10 December 1pm 4.30pm Where: MKHA Community Centre (Ferry Meadows Close, Broughton, Milton Keynes MK10 9QY) Advice and support including: Breast care and self-exams Carers Support MK Mental health support Maternity services Pre-pregnancy health All women. All ages. Drop in anytime. to attend'">
            <a:extLst>
              <a:ext uri="{FF2B5EF4-FFF2-40B4-BE49-F238E27FC236}">
                <a16:creationId xmlns:a16="http://schemas.microsoft.com/office/drawing/2014/main" id="{42C1503B-FD7A-0628-B6DD-CEC05F77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298" y="3918860"/>
            <a:ext cx="2847702" cy="28477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y be an image of hospital and text that says 'Maternal Medicine Did you have a medical condition while you were pregnant? This includes neurological, heart, endocrine glandular, joint and connective tissue, bowel, kidney. lung, liver and metabolic disorders, blood disorders, high blood pressure, diabetes, cancer and others. Win a pampering pack by completing our survey to help us understand how to improve the maternal medicine service offered ttp:/survemokey.com/EOEMC Norfolk Norwich ROSIE Maternity and Neonatal Maternity Voices Partnership Neonatal Û Voices'">
            <a:extLst>
              <a:ext uri="{FF2B5EF4-FFF2-40B4-BE49-F238E27FC236}">
                <a16:creationId xmlns:a16="http://schemas.microsoft.com/office/drawing/2014/main" id="{7EEF33CE-2559-65FA-2ABC-2EF889C411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0290" y="0"/>
            <a:ext cx="2370910" cy="23709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y be a graphic of medicine and text">
            <a:extLst>
              <a:ext uri="{FF2B5EF4-FFF2-40B4-BE49-F238E27FC236}">
                <a16:creationId xmlns:a16="http://schemas.microsoft.com/office/drawing/2014/main" id="{410C8EA3-80C9-A454-1C1C-C41EB73CE3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6375" y="2370910"/>
            <a:ext cx="2847703" cy="16018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y be an image of 1 person and text that says 'Did you have a Homebirth? Do you have any photos from your Home Birth that you would be happy to feature on the Home Birth Information leaflet for MKUH? Please send photos to maternitymk@gmail.com'">
            <a:extLst>
              <a:ext uri="{FF2B5EF4-FFF2-40B4-BE49-F238E27FC236}">
                <a16:creationId xmlns:a16="http://schemas.microsoft.com/office/drawing/2014/main" id="{2ABBFA6F-FA7E-964D-A642-9349A4B2B8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9409" y="4900"/>
            <a:ext cx="1330881" cy="236601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y be an image of 9 people and text that says 'ADVISORY GHOM DARENT THAMES VALLEY &amp; WESSEX NEONATAL NETWORK THAMES NEONATAL PARENT ADVISORY GROUP (PAG) MEETING REMINDER thankeyou for helping us transform neonatal services over our network for current &amp; SAMISOLLYA future neonatal families MONDAY 29TH JANUARY 7.30-9PM TEAMS MEETING Lindsay If you are a neonatal parent and would like to join us to find out what the PAG is about, please email emma.johnston21@nhs.net to join our invitation list where the meeting link will be shared. p.s Little people always welcome on screen Û'">
            <a:extLst>
              <a:ext uri="{FF2B5EF4-FFF2-40B4-BE49-F238E27FC236}">
                <a16:creationId xmlns:a16="http://schemas.microsoft.com/office/drawing/2014/main" id="{D81071F0-1A43-9CCC-AF9B-CD08B1BBA2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3951" y="4834897"/>
            <a:ext cx="2370910" cy="19876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B57957A-9643-34B7-224B-6A57C6AE731F}"/>
              </a:ext>
            </a:extLst>
          </p:cNvPr>
          <p:cNvPicPr>
            <a:picLocks noChangeAspect="1"/>
          </p:cNvPicPr>
          <p:nvPr/>
        </p:nvPicPr>
        <p:blipFill>
          <a:blip r:embed="rId10"/>
          <a:stretch>
            <a:fillRect/>
          </a:stretch>
        </p:blipFill>
        <p:spPr>
          <a:xfrm>
            <a:off x="1796923" y="2433229"/>
            <a:ext cx="4206037" cy="2154848"/>
          </a:xfrm>
          <a:prstGeom prst="rect">
            <a:avLst/>
          </a:prstGeom>
        </p:spPr>
      </p:pic>
      <p:pic>
        <p:nvPicPr>
          <p:cNvPr id="8" name="Picture 7">
            <a:extLst>
              <a:ext uri="{FF2B5EF4-FFF2-40B4-BE49-F238E27FC236}">
                <a16:creationId xmlns:a16="http://schemas.microsoft.com/office/drawing/2014/main" id="{20DF801E-D748-FFC3-4297-9AA0C81B8938}"/>
              </a:ext>
            </a:extLst>
          </p:cNvPr>
          <p:cNvPicPr>
            <a:picLocks noChangeAspect="1"/>
          </p:cNvPicPr>
          <p:nvPr/>
        </p:nvPicPr>
        <p:blipFill>
          <a:blip r:embed="rId11"/>
          <a:stretch>
            <a:fillRect/>
          </a:stretch>
        </p:blipFill>
        <p:spPr>
          <a:xfrm>
            <a:off x="159027" y="4459162"/>
            <a:ext cx="3413512" cy="2151828"/>
          </a:xfrm>
          <a:prstGeom prst="rect">
            <a:avLst/>
          </a:prstGeom>
        </p:spPr>
      </p:pic>
      <p:pic>
        <p:nvPicPr>
          <p:cNvPr id="10" name="Picture 9">
            <a:extLst>
              <a:ext uri="{FF2B5EF4-FFF2-40B4-BE49-F238E27FC236}">
                <a16:creationId xmlns:a16="http://schemas.microsoft.com/office/drawing/2014/main" id="{8A2EEAC5-68D4-94DA-F88E-15CAB861BA44}"/>
              </a:ext>
            </a:extLst>
          </p:cNvPr>
          <p:cNvPicPr>
            <a:picLocks noChangeAspect="1"/>
          </p:cNvPicPr>
          <p:nvPr/>
        </p:nvPicPr>
        <p:blipFill>
          <a:blip r:embed="rId12"/>
          <a:stretch>
            <a:fillRect/>
          </a:stretch>
        </p:blipFill>
        <p:spPr>
          <a:xfrm>
            <a:off x="148999" y="1012498"/>
            <a:ext cx="3750943" cy="1577907"/>
          </a:xfrm>
          <a:prstGeom prst="rect">
            <a:avLst/>
          </a:prstGeom>
        </p:spPr>
      </p:pic>
    </p:spTree>
    <p:extLst>
      <p:ext uri="{BB962C8B-B14F-4D97-AF65-F5344CB8AC3E}">
        <p14:creationId xmlns:p14="http://schemas.microsoft.com/office/powerpoint/2010/main" val="3145693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E9C5-92D3-F3F9-D7F4-89FB8A2F9BD7}"/>
              </a:ext>
            </a:extLst>
          </p:cNvPr>
          <p:cNvSpPr>
            <a:spLocks noGrp="1"/>
          </p:cNvSpPr>
          <p:nvPr>
            <p:ph type="title"/>
          </p:nvPr>
        </p:nvSpPr>
        <p:spPr/>
        <p:txBody>
          <a:bodyPr/>
          <a:lstStyle/>
          <a:p>
            <a:r>
              <a:rPr lang="en-GB" b="1" u="sng" dirty="0"/>
              <a:t>Feedback Themes and Actions</a:t>
            </a:r>
          </a:p>
        </p:txBody>
      </p:sp>
      <p:sp>
        <p:nvSpPr>
          <p:cNvPr id="5" name="Content Placeholder 4">
            <a:extLst>
              <a:ext uri="{FF2B5EF4-FFF2-40B4-BE49-F238E27FC236}">
                <a16:creationId xmlns:a16="http://schemas.microsoft.com/office/drawing/2014/main" id="{15E55FB9-4CA8-9D3F-3472-66CB4C50CA48}"/>
              </a:ext>
            </a:extLst>
          </p:cNvPr>
          <p:cNvSpPr>
            <a:spLocks noGrp="1"/>
          </p:cNvSpPr>
          <p:nvPr>
            <p:ph idx="1"/>
          </p:nvPr>
        </p:nvSpPr>
        <p:spPr/>
        <p:txBody>
          <a:bodyPr>
            <a:normAutofit fontScale="92500" lnSpcReduction="20000"/>
          </a:bodyPr>
          <a:lstStyle/>
          <a:p>
            <a:pPr marL="0" indent="0">
              <a:buNone/>
            </a:pPr>
            <a:r>
              <a:rPr lang="en-GB" sz="1800" b="1" dirty="0"/>
              <a:t>Maternity Statistics Infographic post </a:t>
            </a:r>
          </a:p>
          <a:p>
            <a:pPr marL="0" indent="0">
              <a:buNone/>
            </a:pPr>
            <a:r>
              <a:rPr lang="en-GB" sz="1800" dirty="0"/>
              <a:t>-ongoing requests for information to be shared on % of inductions, caesareans, vaginal birth, assisted birth</a:t>
            </a:r>
          </a:p>
          <a:p>
            <a:pPr marL="0" indent="0">
              <a:buNone/>
            </a:pPr>
            <a:r>
              <a:rPr lang="en-GB" sz="1800" dirty="0"/>
              <a:t>- difficulty finding this data on the MKUH website or on national information sites</a:t>
            </a:r>
          </a:p>
          <a:p>
            <a:pPr marL="0" indent="0">
              <a:buNone/>
            </a:pPr>
            <a:r>
              <a:rPr lang="en-GB" sz="1800" dirty="0"/>
              <a:t>- it supports service user choice when deciding where to give birth </a:t>
            </a:r>
          </a:p>
          <a:p>
            <a:pPr marL="0" indent="0">
              <a:buNone/>
            </a:pPr>
            <a:r>
              <a:rPr lang="en-GB" sz="1800" dirty="0"/>
              <a:t>- in-line with what neighbour hospital sites produces infographics on monthly </a:t>
            </a:r>
          </a:p>
          <a:p>
            <a:pPr marL="0" indent="0">
              <a:buNone/>
            </a:pPr>
            <a:endParaRPr lang="en-GB" sz="1800" dirty="0"/>
          </a:p>
          <a:p>
            <a:pPr marL="0" indent="0">
              <a:buNone/>
            </a:pPr>
            <a:r>
              <a:rPr lang="en-GB" sz="1800" b="1" dirty="0"/>
              <a:t>UPDATE: </a:t>
            </a:r>
            <a:r>
              <a:rPr lang="en-GB" sz="1800" dirty="0"/>
              <a:t>Feedback on inclusion of Neonatal Information has been really positive in raising the awareness and also making these parents feel included on the infographic</a:t>
            </a:r>
          </a:p>
          <a:p>
            <a:pPr marL="0" indent="0">
              <a:buNone/>
            </a:pPr>
            <a:endParaRPr lang="en-GB" sz="1800" dirty="0"/>
          </a:p>
          <a:p>
            <a:pPr marL="0" indent="0">
              <a:buNone/>
            </a:pPr>
            <a:r>
              <a:rPr lang="en-GB" sz="1800" b="1" dirty="0"/>
              <a:t>UPDATE: </a:t>
            </a:r>
            <a:r>
              <a:rPr lang="en-GB" sz="1800" dirty="0"/>
              <a:t>MKUH will not be including % statistics on type of birth </a:t>
            </a:r>
            <a:r>
              <a:rPr lang="en-GB" sz="1800" dirty="0" err="1"/>
              <a:t>e.g</a:t>
            </a:r>
            <a:r>
              <a:rPr lang="en-GB" sz="1800" dirty="0"/>
              <a:t> C-section, Induction, Vaginal Birth, Assisted Birth. There is a national move away from reporting these statistics. The data is available via the maternity dashboard and link to this will be included when the monthly infographic is shared. The % reporting is also limited information without understanding the full clinical picture. </a:t>
            </a:r>
            <a:endParaRPr lang="en-GB" sz="1800" b="1" dirty="0"/>
          </a:p>
          <a:p>
            <a:pPr marL="0" indent="0">
              <a:buNone/>
            </a:pPr>
            <a:endParaRPr lang="en-GB" sz="1800" b="1" dirty="0"/>
          </a:p>
        </p:txBody>
      </p:sp>
    </p:spTree>
    <p:extLst>
      <p:ext uri="{BB962C8B-B14F-4D97-AF65-F5344CB8AC3E}">
        <p14:creationId xmlns:p14="http://schemas.microsoft.com/office/powerpoint/2010/main" val="3052339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 graphic of text that says 'MILTON KEYNES Maternity Voices Partnership Working partnership We said... &quot;The MKUH Meet the Team events were not frequent enough. They were either too early the pregnancy or past my due date. There was a large gap between each event.&quot; We did.... Meet The Team Events in 2024 will be held every months to enable as many people attend possible. We have listened and heard how valuable these events are and have now planned the events for the year in advance. Dates will be released soon!'">
            <a:extLst>
              <a:ext uri="{FF2B5EF4-FFF2-40B4-BE49-F238E27FC236}">
                <a16:creationId xmlns:a16="http://schemas.microsoft.com/office/drawing/2014/main" id="{C0325B75-7069-377A-E59E-A10B4093EC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8173" y="1657078"/>
            <a:ext cx="4955654" cy="495565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1367AF9-19CE-2011-430F-7FDE7DC2FAAD}"/>
              </a:ext>
            </a:extLst>
          </p:cNvPr>
          <p:cNvSpPr>
            <a:spLocks noGrp="1"/>
          </p:cNvSpPr>
          <p:nvPr>
            <p:ph type="title"/>
          </p:nvPr>
        </p:nvSpPr>
        <p:spPr>
          <a:xfrm>
            <a:off x="1143000" y="533400"/>
            <a:ext cx="9906000" cy="1382713"/>
          </a:xfrm>
        </p:spPr>
        <p:txBody>
          <a:bodyPr/>
          <a:lstStyle/>
          <a:p>
            <a:r>
              <a:rPr lang="en-GB" b="1" u="sng" dirty="0"/>
              <a:t>Feedback Themes and Actions</a:t>
            </a:r>
          </a:p>
        </p:txBody>
      </p:sp>
    </p:spTree>
    <p:extLst>
      <p:ext uri="{BB962C8B-B14F-4D97-AF65-F5344CB8AC3E}">
        <p14:creationId xmlns:p14="http://schemas.microsoft.com/office/powerpoint/2010/main" val="3965238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A9218A-5FE7-A5C7-3F27-A1A145AFDAD5}"/>
              </a:ext>
            </a:extLst>
          </p:cNvPr>
          <p:cNvSpPr>
            <a:spLocks noGrp="1"/>
          </p:cNvSpPr>
          <p:nvPr>
            <p:ph idx="1"/>
          </p:nvPr>
        </p:nvSpPr>
        <p:spPr/>
        <p:txBody>
          <a:bodyPr>
            <a:normAutofit fontScale="85000" lnSpcReduction="20000"/>
          </a:bodyPr>
          <a:lstStyle/>
          <a:p>
            <a:pPr marL="0" indent="0">
              <a:buNone/>
            </a:pPr>
            <a:r>
              <a:rPr lang="en-GB" sz="2400" b="1" dirty="0"/>
              <a:t>Caesarean Sections</a:t>
            </a:r>
          </a:p>
          <a:p>
            <a:pPr marL="0" indent="0">
              <a:buNone/>
            </a:pPr>
            <a:r>
              <a:rPr lang="en-GB" sz="2400" dirty="0"/>
              <a:t>- requests for Gentle c-sections/ maternal assisted c-sections - is this an option that can be supported at MKUH?</a:t>
            </a:r>
          </a:p>
          <a:p>
            <a:pPr marL="0" indent="0">
              <a:buNone/>
            </a:pPr>
            <a:r>
              <a:rPr lang="en-GB" sz="2400" dirty="0"/>
              <a:t>- clarity of language around the type of c-section, elected vs unplanned vs emergency ( elective implies choice which is not always the case) – </a:t>
            </a:r>
            <a:r>
              <a:rPr lang="en-GB" dirty="0"/>
              <a:t>these terms/definitions of caesarean can be very triggering and traumatic dependent on the experience and how the use of the term ‘emergency’ can instil fear</a:t>
            </a:r>
            <a:endParaRPr lang="en-GB" sz="2400" dirty="0"/>
          </a:p>
          <a:p>
            <a:pPr marL="0" indent="0">
              <a:buNone/>
            </a:pPr>
            <a:r>
              <a:rPr lang="en-GB" sz="2400" dirty="0"/>
              <a:t>- what options are available for service users during c-sections e.g. music being played, lightin</a:t>
            </a:r>
            <a:r>
              <a:rPr lang="en-GB" dirty="0"/>
              <a:t>g options, delayed cord clamping/ waiting for white, skin to skin, </a:t>
            </a:r>
          </a:p>
          <a:p>
            <a:pPr marL="0" indent="0">
              <a:buNone/>
            </a:pPr>
            <a:r>
              <a:rPr lang="en-GB" sz="2400" dirty="0"/>
              <a:t>- are options </a:t>
            </a:r>
            <a:r>
              <a:rPr lang="en-GB" dirty="0"/>
              <a:t>for caesarean discussed at birth preferences appointment</a:t>
            </a:r>
          </a:p>
          <a:p>
            <a:pPr marL="0" indent="0">
              <a:buNone/>
            </a:pPr>
            <a:endParaRPr lang="en-GB" dirty="0"/>
          </a:p>
          <a:p>
            <a:pPr marL="0" indent="0">
              <a:buNone/>
            </a:pPr>
            <a:r>
              <a:rPr lang="en-GB" b="1" dirty="0"/>
              <a:t>UPDATE</a:t>
            </a:r>
            <a:r>
              <a:rPr lang="en-GB" dirty="0"/>
              <a:t> – Planned updates to the enhanced recovery pathway guidelines, incorporating the feedback from service users. Review of the terminology and full guideline will be out for review soon which will be shared with the MVP to comment on. Application also submitted for additional funding to support project. </a:t>
            </a:r>
            <a:endParaRPr lang="en-GB" sz="2400" dirty="0"/>
          </a:p>
          <a:p>
            <a:endParaRPr lang="en-GB" dirty="0"/>
          </a:p>
        </p:txBody>
      </p:sp>
      <p:sp>
        <p:nvSpPr>
          <p:cNvPr id="4" name="Title 1">
            <a:extLst>
              <a:ext uri="{FF2B5EF4-FFF2-40B4-BE49-F238E27FC236}">
                <a16:creationId xmlns:a16="http://schemas.microsoft.com/office/drawing/2014/main" id="{A0D1BD89-C84D-7876-B1DF-E0CF0B52D37E}"/>
              </a:ext>
            </a:extLst>
          </p:cNvPr>
          <p:cNvSpPr>
            <a:spLocks noGrp="1"/>
          </p:cNvSpPr>
          <p:nvPr>
            <p:ph type="title"/>
          </p:nvPr>
        </p:nvSpPr>
        <p:spPr>
          <a:xfrm>
            <a:off x="1143000" y="533400"/>
            <a:ext cx="9906000" cy="1382713"/>
          </a:xfrm>
        </p:spPr>
        <p:txBody>
          <a:bodyPr/>
          <a:lstStyle/>
          <a:p>
            <a:r>
              <a:rPr lang="en-GB" b="1" u="sng" dirty="0"/>
              <a:t>Feedback Themes and Actions</a:t>
            </a:r>
          </a:p>
        </p:txBody>
      </p:sp>
    </p:spTree>
    <p:extLst>
      <p:ext uri="{BB962C8B-B14F-4D97-AF65-F5344CB8AC3E}">
        <p14:creationId xmlns:p14="http://schemas.microsoft.com/office/powerpoint/2010/main" val="15027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C0B7B-D8A4-C07B-F1CA-CDA09394BC79}"/>
              </a:ext>
            </a:extLst>
          </p:cNvPr>
          <p:cNvSpPr>
            <a:spLocks noGrp="1"/>
          </p:cNvSpPr>
          <p:nvPr>
            <p:ph idx="1"/>
          </p:nvPr>
        </p:nvSpPr>
        <p:spPr>
          <a:xfrm>
            <a:off x="783772" y="1665565"/>
            <a:ext cx="10946674" cy="5042211"/>
          </a:xfrm>
        </p:spPr>
        <p:txBody>
          <a:bodyPr>
            <a:normAutofit/>
          </a:bodyPr>
          <a:lstStyle/>
          <a:p>
            <a:pPr marL="0" indent="0">
              <a:buNone/>
            </a:pPr>
            <a:endParaRPr lang="en-GB" sz="1600" b="1" dirty="0"/>
          </a:p>
          <a:p>
            <a:pPr marL="0" indent="0">
              <a:buNone/>
            </a:pPr>
            <a:endParaRPr lang="en-GB" sz="1600" b="1" dirty="0"/>
          </a:p>
          <a:p>
            <a:pPr marL="0" indent="0">
              <a:buNone/>
            </a:pPr>
            <a:endParaRPr lang="en-GB" dirty="0"/>
          </a:p>
          <a:p>
            <a:pPr marL="0" indent="0">
              <a:buNone/>
            </a:pPr>
            <a:endParaRPr lang="en-GB" sz="2400" dirty="0"/>
          </a:p>
          <a:p>
            <a:endParaRPr lang="en-GB" dirty="0"/>
          </a:p>
        </p:txBody>
      </p:sp>
      <p:sp>
        <p:nvSpPr>
          <p:cNvPr id="4" name="Title 1">
            <a:extLst>
              <a:ext uri="{FF2B5EF4-FFF2-40B4-BE49-F238E27FC236}">
                <a16:creationId xmlns:a16="http://schemas.microsoft.com/office/drawing/2014/main" id="{53F4F814-911F-3891-AA0C-A3831A0CF484}"/>
              </a:ext>
            </a:extLst>
          </p:cNvPr>
          <p:cNvSpPr>
            <a:spLocks noGrp="1"/>
          </p:cNvSpPr>
          <p:nvPr>
            <p:ph type="title"/>
          </p:nvPr>
        </p:nvSpPr>
        <p:spPr>
          <a:xfrm>
            <a:off x="1143000" y="533400"/>
            <a:ext cx="9906000" cy="1382713"/>
          </a:xfrm>
        </p:spPr>
        <p:txBody>
          <a:bodyPr/>
          <a:lstStyle/>
          <a:p>
            <a:r>
              <a:rPr lang="en-GB" b="1" u="sng" dirty="0"/>
              <a:t>Service User Questions</a:t>
            </a:r>
          </a:p>
        </p:txBody>
      </p:sp>
      <p:sp>
        <p:nvSpPr>
          <p:cNvPr id="2" name="TextBox 1">
            <a:extLst>
              <a:ext uri="{FF2B5EF4-FFF2-40B4-BE49-F238E27FC236}">
                <a16:creationId xmlns:a16="http://schemas.microsoft.com/office/drawing/2014/main" id="{0C8FCB62-DF55-0544-A5C1-2B8C6F06395E}"/>
              </a:ext>
            </a:extLst>
          </p:cNvPr>
          <p:cNvSpPr txBox="1"/>
          <p:nvPr/>
        </p:nvSpPr>
        <p:spPr>
          <a:xfrm>
            <a:off x="783772" y="1916113"/>
            <a:ext cx="9606517" cy="4154984"/>
          </a:xfrm>
          <a:prstGeom prst="rect">
            <a:avLst/>
          </a:prstGeom>
          <a:noFill/>
        </p:spPr>
        <p:txBody>
          <a:bodyPr wrap="square" rtlCol="0">
            <a:spAutoFit/>
          </a:bodyPr>
          <a:lstStyle/>
          <a:p>
            <a:r>
              <a:rPr lang="en-GB" b="1" dirty="0"/>
              <a:t>ADAU: </a:t>
            </a:r>
          </a:p>
          <a:p>
            <a:r>
              <a:rPr lang="en-GB" dirty="0"/>
              <a:t>options for pain relief if in labour and awaiting a bed on labour ward – experience being that gas and air is not available so only able to have pethidine injection which was not something wanted. Why is gas and air not available on ADAU?</a:t>
            </a:r>
          </a:p>
          <a:p>
            <a:endParaRPr lang="en-GB" b="1" dirty="0"/>
          </a:p>
          <a:p>
            <a:endParaRPr lang="en-GB" b="1" dirty="0"/>
          </a:p>
          <a:p>
            <a:r>
              <a:rPr lang="en-GB" b="1" dirty="0"/>
              <a:t>MTLC/Perinatal Mental Health:</a:t>
            </a:r>
          </a:p>
          <a:p>
            <a:endParaRPr lang="en-GB" b="1" dirty="0"/>
          </a:p>
          <a:p>
            <a:pPr algn="l"/>
            <a:r>
              <a:rPr lang="en-GB" sz="1200" b="0" i="0" dirty="0">
                <a:solidFill>
                  <a:srgbClr val="222222"/>
                </a:solidFill>
                <a:effectLst/>
                <a:latin typeface="Arial" panose="020B0604020202020204" pitchFamily="34" charset="0"/>
              </a:rPr>
              <a:t>I would like to ask about the Birth Trauma services at MKUH. It is great to see this invaluable service.</a:t>
            </a:r>
          </a:p>
          <a:p>
            <a:pPr algn="l"/>
            <a:r>
              <a:rPr lang="en-GB" sz="1200" b="0" i="0" dirty="0">
                <a:solidFill>
                  <a:srgbClr val="222222"/>
                </a:solidFill>
                <a:effectLst/>
                <a:latin typeface="Arial" panose="020B0604020202020204" pitchFamily="34" charset="0"/>
              </a:rPr>
              <a:t> </a:t>
            </a:r>
          </a:p>
          <a:p>
            <a:pPr algn="l"/>
            <a:r>
              <a:rPr lang="en-GB" sz="1200" b="0" i="0" dirty="0">
                <a:solidFill>
                  <a:srgbClr val="222222"/>
                </a:solidFill>
                <a:effectLst/>
                <a:latin typeface="Arial" panose="020B0604020202020204" pitchFamily="34" charset="0"/>
              </a:rPr>
              <a:t>Unfortunately, it is not something that seems to be widely known about and it would be great to be kept in the loop as a local private practitioner who supports many families experiencing trauma.</a:t>
            </a:r>
          </a:p>
          <a:p>
            <a:pPr algn="l"/>
            <a:r>
              <a:rPr lang="en-GB" sz="1200" b="0" i="0" dirty="0">
                <a:solidFill>
                  <a:srgbClr val="222222"/>
                </a:solidFill>
                <a:effectLst/>
                <a:latin typeface="Arial" panose="020B0604020202020204" pitchFamily="34" charset="0"/>
              </a:rPr>
              <a:t> </a:t>
            </a:r>
          </a:p>
          <a:p>
            <a:pPr algn="l"/>
            <a:r>
              <a:rPr lang="en-GB" sz="1200" b="0" i="0" dirty="0">
                <a:solidFill>
                  <a:srgbClr val="222222"/>
                </a:solidFill>
                <a:effectLst/>
                <a:latin typeface="Arial" panose="020B0604020202020204" pitchFamily="34" charset="0"/>
              </a:rPr>
              <a:t>Please could some information about this service be sent out and what is the referral pathway for health professionals? Would it be; ask the parents to present to the GP if they are no longer under midwifery care?</a:t>
            </a:r>
          </a:p>
          <a:p>
            <a:endParaRPr lang="en-GB" b="1" dirty="0"/>
          </a:p>
          <a:p>
            <a:endParaRPr lang="en-GB" b="1" dirty="0"/>
          </a:p>
        </p:txBody>
      </p:sp>
    </p:spTree>
    <p:extLst>
      <p:ext uri="{BB962C8B-B14F-4D97-AF65-F5344CB8AC3E}">
        <p14:creationId xmlns:p14="http://schemas.microsoft.com/office/powerpoint/2010/main" val="36174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499075-02E3-E8CB-67B6-720FB9EDDFE5}"/>
              </a:ext>
            </a:extLst>
          </p:cNvPr>
          <p:cNvSpPr>
            <a:spLocks noGrp="1"/>
          </p:cNvSpPr>
          <p:nvPr>
            <p:ph type="title"/>
          </p:nvPr>
        </p:nvSpPr>
        <p:spPr>
          <a:xfrm>
            <a:off x="849085" y="487681"/>
            <a:ext cx="9906000" cy="1382156"/>
          </a:xfrm>
        </p:spPr>
        <p:txBody>
          <a:bodyPr/>
          <a:lstStyle/>
          <a:p>
            <a:r>
              <a:rPr lang="en-GB" b="1" u="sng" dirty="0"/>
              <a:t>Upcoming Projects/Work</a:t>
            </a:r>
          </a:p>
        </p:txBody>
      </p:sp>
      <p:sp>
        <p:nvSpPr>
          <p:cNvPr id="5" name="Content Placeholder 4">
            <a:extLst>
              <a:ext uri="{FF2B5EF4-FFF2-40B4-BE49-F238E27FC236}">
                <a16:creationId xmlns:a16="http://schemas.microsoft.com/office/drawing/2014/main" id="{A9230A9B-D988-C831-6D4E-5EE81C094015}"/>
              </a:ext>
            </a:extLst>
          </p:cNvPr>
          <p:cNvSpPr>
            <a:spLocks noGrp="1"/>
          </p:cNvSpPr>
          <p:nvPr>
            <p:ph idx="1"/>
          </p:nvPr>
        </p:nvSpPr>
        <p:spPr>
          <a:xfrm>
            <a:off x="901337" y="1869837"/>
            <a:ext cx="9906000" cy="4792220"/>
          </a:xfrm>
        </p:spPr>
        <p:txBody>
          <a:bodyPr>
            <a:normAutofit/>
          </a:bodyPr>
          <a:lstStyle/>
          <a:p>
            <a:r>
              <a:rPr lang="en-GB" dirty="0"/>
              <a:t>Workplan – last quarter of the year – focus on workplan for new year along with funding and newly released guidance on the function and role of the MVP/MNVP</a:t>
            </a:r>
          </a:p>
          <a:p>
            <a:r>
              <a:rPr lang="en-GB" dirty="0"/>
              <a:t>Protected Learning Time – MVP presentation to support understanding of the MVP amongst staff and share areas of good practice. Due to begin focused session with service user for specific experience feedback.</a:t>
            </a:r>
          </a:p>
          <a:p>
            <a:r>
              <a:rPr lang="en-GB" dirty="0"/>
              <a:t>PROMPT</a:t>
            </a:r>
          </a:p>
          <a:p>
            <a:r>
              <a:rPr lang="en-GB" dirty="0"/>
              <a:t>Induction of labour experience</a:t>
            </a:r>
          </a:p>
          <a:p>
            <a:r>
              <a:rPr lang="en-GB" dirty="0"/>
              <a:t>Supporting personalised care and birth preferences</a:t>
            </a:r>
          </a:p>
          <a:p>
            <a:pPr marL="0" indent="0">
              <a:buNone/>
            </a:pPr>
            <a:endParaRPr lang="en-GB" dirty="0"/>
          </a:p>
          <a:p>
            <a:endParaRPr lang="en-GB" dirty="0"/>
          </a:p>
        </p:txBody>
      </p:sp>
    </p:spTree>
    <p:extLst>
      <p:ext uri="{BB962C8B-B14F-4D97-AF65-F5344CB8AC3E}">
        <p14:creationId xmlns:p14="http://schemas.microsoft.com/office/powerpoint/2010/main" val="49015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388F-D91C-A600-B77F-7C98857C2E93}"/>
              </a:ext>
            </a:extLst>
          </p:cNvPr>
          <p:cNvSpPr>
            <a:spLocks noGrp="1"/>
          </p:cNvSpPr>
          <p:nvPr>
            <p:ph type="title"/>
          </p:nvPr>
        </p:nvSpPr>
        <p:spPr>
          <a:xfrm>
            <a:off x="1143000" y="912224"/>
            <a:ext cx="9906000" cy="1382156"/>
          </a:xfrm>
        </p:spPr>
        <p:txBody>
          <a:bodyPr/>
          <a:lstStyle/>
          <a:p>
            <a:pPr algn="ctr"/>
            <a:r>
              <a:rPr lang="en-GB" b="1" i="0" dirty="0"/>
              <a:t>Thank You For Listening</a:t>
            </a:r>
          </a:p>
        </p:txBody>
      </p:sp>
      <p:pic>
        <p:nvPicPr>
          <p:cNvPr id="4" name="Content Placeholder 3" descr="Text&#10;&#10;Description automatically generated">
            <a:extLst>
              <a:ext uri="{FF2B5EF4-FFF2-40B4-BE49-F238E27FC236}">
                <a16:creationId xmlns:a16="http://schemas.microsoft.com/office/drawing/2014/main" id="{ED0B70DD-D87E-0BCB-7392-95BAA7D11B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2754" y="2600279"/>
            <a:ext cx="7204166" cy="2752007"/>
          </a:xfrm>
          <a:prstGeom prst="rect">
            <a:avLst/>
          </a:prstGeom>
        </p:spPr>
      </p:pic>
    </p:spTree>
    <p:extLst>
      <p:ext uri="{BB962C8B-B14F-4D97-AF65-F5344CB8AC3E}">
        <p14:creationId xmlns:p14="http://schemas.microsoft.com/office/powerpoint/2010/main" val="303089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69A5737-8D36-4BF8-AC7D-2AA2B6B63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8"/>
            <a:ext cx="3818316" cy="690030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3818316"/>
              <a:gd name="connsiteY0" fmla="*/ 0 h 6863976"/>
              <a:gd name="connsiteX1" fmla="*/ 3818316 w 3818316"/>
              <a:gd name="connsiteY1" fmla="*/ 0 h 6863976"/>
              <a:gd name="connsiteX2" fmla="*/ 2493114 w 3818316"/>
              <a:gd name="connsiteY2" fmla="*/ 6863976 h 6863976"/>
              <a:gd name="connsiteX3" fmla="*/ 0 w 3818316"/>
              <a:gd name="connsiteY3" fmla="*/ 6863976 h 6863976"/>
              <a:gd name="connsiteX4" fmla="*/ 0 w 3818316"/>
              <a:gd name="connsiteY4" fmla="*/ 0 h 6863976"/>
              <a:gd name="connsiteX0" fmla="*/ 0 w 3818316"/>
              <a:gd name="connsiteY0" fmla="*/ 0 h 6863976"/>
              <a:gd name="connsiteX1" fmla="*/ 3818316 w 3818316"/>
              <a:gd name="connsiteY1" fmla="*/ 0 h 6863976"/>
              <a:gd name="connsiteX2" fmla="*/ 2252194 w 3818316"/>
              <a:gd name="connsiteY2" fmla="*/ 6853025 h 6863976"/>
              <a:gd name="connsiteX3" fmla="*/ 0 w 3818316"/>
              <a:gd name="connsiteY3" fmla="*/ 6863976 h 6863976"/>
              <a:gd name="connsiteX4" fmla="*/ 0 w 3818316"/>
              <a:gd name="connsiteY4" fmla="*/ 0 h 686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316" h="6863976">
                <a:moveTo>
                  <a:pt x="0" y="0"/>
                </a:moveTo>
                <a:lnTo>
                  <a:pt x="3818316" y="0"/>
                </a:lnTo>
                <a:lnTo>
                  <a:pt x="2252194" y="6853025"/>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7811E4D-C34B-7E92-A5EE-B2FAD5ABB2A4}"/>
              </a:ext>
            </a:extLst>
          </p:cNvPr>
          <p:cNvSpPr>
            <a:spLocks noGrp="1"/>
          </p:cNvSpPr>
          <p:nvPr>
            <p:ph type="title"/>
          </p:nvPr>
        </p:nvSpPr>
        <p:spPr>
          <a:xfrm>
            <a:off x="711810" y="714374"/>
            <a:ext cx="2472454" cy="1857375"/>
          </a:xfrm>
        </p:spPr>
        <p:txBody>
          <a:bodyPr anchor="t">
            <a:normAutofit/>
          </a:bodyPr>
          <a:lstStyle/>
          <a:p>
            <a:r>
              <a:rPr lang="en-GB" sz="2000" b="1" i="0" u="sng">
                <a:latin typeface="Arial" panose="020B0604020202020204" pitchFamily="34" charset="0"/>
                <a:cs typeface="Arial" panose="020B0604020202020204" pitchFamily="34" charset="0"/>
              </a:rPr>
              <a:t>Finance Update</a:t>
            </a:r>
          </a:p>
        </p:txBody>
      </p:sp>
      <p:cxnSp>
        <p:nvCxnSpPr>
          <p:cNvPr id="14" name="Straight Connector 13">
            <a:extLst>
              <a:ext uri="{FF2B5EF4-FFF2-40B4-BE49-F238E27FC236}">
                <a16:creationId xmlns:a16="http://schemas.microsoft.com/office/drawing/2014/main" id="{72ECE8B0-6962-4F5B-830A-E8F8F9726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759626"/>
            <a:ext cx="3484282" cy="40953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AF673E-0279-495F-A8A9-F84D0AB5A4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259294"/>
            <a:ext cx="4748213" cy="159571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A3509FCB-37CB-76D1-50B1-F81143EBE63C}"/>
              </a:ext>
            </a:extLst>
          </p:cNvPr>
          <p:cNvGraphicFramePr>
            <a:graphicFrameLocks noGrp="1"/>
          </p:cNvGraphicFramePr>
          <p:nvPr>
            <p:extLst>
              <p:ext uri="{D42A27DB-BD31-4B8C-83A1-F6EECF244321}">
                <p14:modId xmlns:p14="http://schemas.microsoft.com/office/powerpoint/2010/main" val="2040517467"/>
              </p:ext>
            </p:extLst>
          </p:nvPr>
        </p:nvGraphicFramePr>
        <p:xfrm>
          <a:off x="4106587" y="4126282"/>
          <a:ext cx="4996886" cy="1382156"/>
        </p:xfrm>
        <a:graphic>
          <a:graphicData uri="http://schemas.openxmlformats.org/drawingml/2006/table">
            <a:tbl>
              <a:tblPr>
                <a:tableStyleId>{5C22544A-7EE6-4342-B048-85BDC9FD1C3A}</a:tableStyleId>
              </a:tblPr>
              <a:tblGrid>
                <a:gridCol w="2473326">
                  <a:extLst>
                    <a:ext uri="{9D8B030D-6E8A-4147-A177-3AD203B41FA5}">
                      <a16:colId xmlns:a16="http://schemas.microsoft.com/office/drawing/2014/main" val="2302559301"/>
                    </a:ext>
                  </a:extLst>
                </a:gridCol>
                <a:gridCol w="2523560">
                  <a:extLst>
                    <a:ext uri="{9D8B030D-6E8A-4147-A177-3AD203B41FA5}">
                      <a16:colId xmlns:a16="http://schemas.microsoft.com/office/drawing/2014/main" val="876789799"/>
                    </a:ext>
                  </a:extLst>
                </a:gridCol>
              </a:tblGrid>
              <a:tr h="345539">
                <a:tc>
                  <a:txBody>
                    <a:bodyPr/>
                    <a:lstStyle/>
                    <a:p>
                      <a:pPr algn="l" fontAlgn="t"/>
                      <a:r>
                        <a:rPr lang="en-GB" sz="1800" u="none" strike="noStrike" dirty="0">
                          <a:effectLst/>
                          <a:latin typeface="Arial" panose="020B0604020202020204" pitchFamily="34" charset="0"/>
                          <a:cs typeface="Arial" panose="020B0604020202020204" pitchFamily="34" charset="0"/>
                        </a:rPr>
                        <a:t>Balance Forward (June)</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t"/>
                      <a:r>
                        <a:rPr lang="en-GB" sz="1800" b="0" i="0" u="none" strike="noStrike" dirty="0">
                          <a:solidFill>
                            <a:srgbClr val="000000"/>
                          </a:solidFill>
                          <a:effectLst/>
                          <a:latin typeface="Arial" panose="020B0604020202020204" pitchFamily="34" charset="0"/>
                          <a:cs typeface="Arial" panose="020B0604020202020204" pitchFamily="34" charset="0"/>
                        </a:rPr>
                        <a:t>16,709</a:t>
                      </a:r>
                    </a:p>
                  </a:txBody>
                  <a:tcPr marL="4763" marR="4763" marT="4763" marB="0"/>
                </a:tc>
                <a:extLst>
                  <a:ext uri="{0D108BD9-81ED-4DB2-BD59-A6C34878D82A}">
                    <a16:rowId xmlns:a16="http://schemas.microsoft.com/office/drawing/2014/main" val="32924849"/>
                  </a:ext>
                </a:extLst>
              </a:tr>
              <a:tr h="345539">
                <a:tc>
                  <a:txBody>
                    <a:bodyPr/>
                    <a:lstStyle/>
                    <a:p>
                      <a:pPr algn="l" fontAlgn="t"/>
                      <a:r>
                        <a:rPr lang="en-GB" sz="1800" u="none" strike="noStrike">
                          <a:effectLst/>
                          <a:latin typeface="Arial" panose="020B0604020202020204" pitchFamily="34" charset="0"/>
                          <a:cs typeface="Arial" panose="020B0604020202020204" pitchFamily="34" charset="0"/>
                        </a:rPr>
                        <a:t>Total Receipts</a:t>
                      </a:r>
                      <a:endParaRPr lang="en-GB" sz="18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t"/>
                      <a:r>
                        <a:rPr lang="en-GB" sz="1800" b="0" i="0" u="none" strike="noStrike" dirty="0">
                          <a:solidFill>
                            <a:srgbClr val="000000"/>
                          </a:solidFill>
                          <a:effectLst/>
                          <a:latin typeface="Arial" panose="020B0604020202020204" pitchFamily="34" charset="0"/>
                          <a:cs typeface="Arial" panose="020B0604020202020204" pitchFamily="34" charset="0"/>
                        </a:rPr>
                        <a:t>7098.39</a:t>
                      </a:r>
                    </a:p>
                  </a:txBody>
                  <a:tcPr marL="4763" marR="4763" marT="4763" marB="0"/>
                </a:tc>
                <a:extLst>
                  <a:ext uri="{0D108BD9-81ED-4DB2-BD59-A6C34878D82A}">
                    <a16:rowId xmlns:a16="http://schemas.microsoft.com/office/drawing/2014/main" val="855205347"/>
                  </a:ext>
                </a:extLst>
              </a:tr>
              <a:tr h="345539">
                <a:tc>
                  <a:txBody>
                    <a:bodyPr/>
                    <a:lstStyle/>
                    <a:p>
                      <a:pPr algn="l" fontAlgn="t"/>
                      <a:r>
                        <a:rPr lang="en-GB" sz="1800" u="none" strike="noStrike">
                          <a:effectLst/>
                          <a:latin typeface="Arial" panose="020B0604020202020204" pitchFamily="34" charset="0"/>
                          <a:cs typeface="Arial" panose="020B0604020202020204" pitchFamily="34" charset="0"/>
                        </a:rPr>
                        <a:t>Total Payments</a:t>
                      </a:r>
                      <a:endParaRPr lang="en-GB" sz="18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t"/>
                      <a:r>
                        <a:rPr lang="en-GB" sz="1800" b="0" i="0" u="none" strike="noStrike" dirty="0">
                          <a:solidFill>
                            <a:srgbClr val="000000"/>
                          </a:solidFill>
                          <a:effectLst/>
                          <a:latin typeface="Arial" panose="020B0604020202020204" pitchFamily="34" charset="0"/>
                          <a:cs typeface="Arial" panose="020B0604020202020204" pitchFamily="34" charset="0"/>
                        </a:rPr>
                        <a:t>11,082.41</a:t>
                      </a:r>
                    </a:p>
                  </a:txBody>
                  <a:tcPr marL="4763" marR="4763" marT="4763" marB="0"/>
                </a:tc>
                <a:extLst>
                  <a:ext uri="{0D108BD9-81ED-4DB2-BD59-A6C34878D82A}">
                    <a16:rowId xmlns:a16="http://schemas.microsoft.com/office/drawing/2014/main" val="3596994481"/>
                  </a:ext>
                </a:extLst>
              </a:tr>
              <a:tr h="345539">
                <a:tc>
                  <a:txBody>
                    <a:bodyPr/>
                    <a:lstStyle/>
                    <a:p>
                      <a:pPr algn="l" fontAlgn="t"/>
                      <a:r>
                        <a:rPr lang="en-GB" sz="1800" u="none" strike="noStrike" dirty="0">
                          <a:effectLst/>
                          <a:latin typeface="Arial" panose="020B0604020202020204" pitchFamily="34" charset="0"/>
                          <a:cs typeface="Arial" panose="020B0604020202020204" pitchFamily="34" charset="0"/>
                        </a:rPr>
                        <a:t> Q2 ending Dec 2023</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t"/>
                      <a:r>
                        <a:rPr lang="en-GB" sz="1800" b="0" i="0" u="none" strike="noStrike" dirty="0">
                          <a:solidFill>
                            <a:srgbClr val="000000"/>
                          </a:solidFill>
                          <a:effectLst/>
                          <a:latin typeface="Arial" panose="020B0604020202020204" pitchFamily="34" charset="0"/>
                          <a:cs typeface="Arial" panose="020B0604020202020204" pitchFamily="34" charset="0"/>
                        </a:rPr>
                        <a:t>12,715.98</a:t>
                      </a:r>
                    </a:p>
                  </a:txBody>
                  <a:tcPr marL="4763" marR="4763" marT="4763" marB="0"/>
                </a:tc>
                <a:extLst>
                  <a:ext uri="{0D108BD9-81ED-4DB2-BD59-A6C34878D82A}">
                    <a16:rowId xmlns:a16="http://schemas.microsoft.com/office/drawing/2014/main" val="3013698755"/>
                  </a:ext>
                </a:extLst>
              </a:tr>
            </a:tbl>
          </a:graphicData>
        </a:graphic>
      </p:graphicFrame>
      <p:graphicFrame>
        <p:nvGraphicFramePr>
          <p:cNvPr id="5" name="Table 4">
            <a:extLst>
              <a:ext uri="{FF2B5EF4-FFF2-40B4-BE49-F238E27FC236}">
                <a16:creationId xmlns:a16="http://schemas.microsoft.com/office/drawing/2014/main" id="{31A83012-19ED-D00F-5E50-EC3635BB2C70}"/>
              </a:ext>
            </a:extLst>
          </p:cNvPr>
          <p:cNvGraphicFramePr>
            <a:graphicFrameLocks noGrp="1"/>
          </p:cNvGraphicFramePr>
          <p:nvPr>
            <p:extLst>
              <p:ext uri="{D42A27DB-BD31-4B8C-83A1-F6EECF244321}">
                <p14:modId xmlns:p14="http://schemas.microsoft.com/office/powerpoint/2010/main" val="2346810841"/>
              </p:ext>
            </p:extLst>
          </p:nvPr>
        </p:nvGraphicFramePr>
        <p:xfrm>
          <a:off x="4106586" y="931025"/>
          <a:ext cx="5808274" cy="2267935"/>
        </p:xfrm>
        <a:graphic>
          <a:graphicData uri="http://schemas.openxmlformats.org/drawingml/2006/table">
            <a:tbl>
              <a:tblPr>
                <a:tableStyleId>{5C22544A-7EE6-4342-B048-85BDC9FD1C3A}</a:tableStyleId>
              </a:tblPr>
              <a:tblGrid>
                <a:gridCol w="3909218">
                  <a:extLst>
                    <a:ext uri="{9D8B030D-6E8A-4147-A177-3AD203B41FA5}">
                      <a16:colId xmlns:a16="http://schemas.microsoft.com/office/drawing/2014/main" val="2135921149"/>
                    </a:ext>
                  </a:extLst>
                </a:gridCol>
                <a:gridCol w="1899056">
                  <a:extLst>
                    <a:ext uri="{9D8B030D-6E8A-4147-A177-3AD203B41FA5}">
                      <a16:colId xmlns:a16="http://schemas.microsoft.com/office/drawing/2014/main" val="2267676207"/>
                    </a:ext>
                  </a:extLst>
                </a:gridCol>
              </a:tblGrid>
              <a:tr h="233918">
                <a:tc>
                  <a:txBody>
                    <a:bodyPr/>
                    <a:lstStyle/>
                    <a:p>
                      <a:pPr algn="l" fontAlgn="t"/>
                      <a:r>
                        <a:rPr lang="en-GB" sz="1800" b="1" u="none" strike="noStrike" dirty="0">
                          <a:effectLst/>
                          <a:latin typeface="Arial" panose="020B0604020202020204" pitchFamily="34" charset="0"/>
                          <a:cs typeface="Arial" panose="020B0604020202020204" pitchFamily="34" charset="0"/>
                        </a:rPr>
                        <a:t>Spend Summary</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t"/>
                      <a:r>
                        <a:rPr lang="en-GB" sz="1800" u="none" strike="noStrike" dirty="0">
                          <a:effectLst/>
                          <a:latin typeface="Arial" panose="020B0604020202020204" pitchFamily="34" charset="0"/>
                          <a:cs typeface="Arial" panose="020B0604020202020204" pitchFamily="34" charset="0"/>
                        </a:rPr>
                        <a:t>£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897381875"/>
                  </a:ext>
                </a:extLst>
              </a:tr>
              <a:tr h="233918">
                <a:tc>
                  <a:txBody>
                    <a:bodyPr/>
                    <a:lstStyle/>
                    <a:p>
                      <a:pPr algn="l" fontAlgn="t"/>
                      <a:r>
                        <a:rPr lang="en-GB" sz="1800" u="none" strike="noStrike" dirty="0">
                          <a:effectLst/>
                          <a:latin typeface="Arial" panose="020B0604020202020204" pitchFamily="34" charset="0"/>
                          <a:cs typeface="Arial" panose="020B0604020202020204" pitchFamily="34" charset="0"/>
                        </a:rPr>
                        <a:t>Honorarium Payments for Co-leads</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t"/>
                      <a:r>
                        <a:rPr lang="en-GB" sz="1800" b="0" i="0" u="none" strike="noStrike" dirty="0">
                          <a:solidFill>
                            <a:srgbClr val="000000"/>
                          </a:solidFill>
                          <a:effectLst/>
                          <a:latin typeface="Arial" panose="020B0604020202020204" pitchFamily="34" charset="0"/>
                          <a:cs typeface="Arial" panose="020B0604020202020204" pitchFamily="34" charset="0"/>
                        </a:rPr>
                        <a:t>5400</a:t>
                      </a:r>
                    </a:p>
                  </a:txBody>
                  <a:tcPr marL="4763" marR="4763" marT="4763" marB="0"/>
                </a:tc>
                <a:extLst>
                  <a:ext uri="{0D108BD9-81ED-4DB2-BD59-A6C34878D82A}">
                    <a16:rowId xmlns:a16="http://schemas.microsoft.com/office/drawing/2014/main" val="47405098"/>
                  </a:ext>
                </a:extLst>
              </a:tr>
              <a:tr h="233918">
                <a:tc>
                  <a:txBody>
                    <a:bodyPr/>
                    <a:lstStyle/>
                    <a:p>
                      <a:pPr algn="l" fontAlgn="t"/>
                      <a:r>
                        <a:rPr lang="en-GB" sz="1800" b="0" i="0" u="none" strike="noStrike" dirty="0">
                          <a:solidFill>
                            <a:srgbClr val="000000"/>
                          </a:solidFill>
                          <a:effectLst/>
                          <a:latin typeface="Arial" panose="020B0604020202020204" pitchFamily="34" charset="0"/>
                          <a:cs typeface="Arial" panose="020B0604020202020204" pitchFamily="34" charset="0"/>
                        </a:rPr>
                        <a:t>Honorarium for leads</a:t>
                      </a:r>
                    </a:p>
                  </a:txBody>
                  <a:tcPr marL="4763" marR="4763" marT="4763" marB="0"/>
                </a:tc>
                <a:tc>
                  <a:txBody>
                    <a:bodyPr/>
                    <a:lstStyle/>
                    <a:p>
                      <a:pPr algn="r" fontAlgn="t"/>
                      <a:r>
                        <a:rPr lang="en-GB" sz="1800" b="0" i="0" u="none" strike="noStrike" dirty="0">
                          <a:solidFill>
                            <a:srgbClr val="000000"/>
                          </a:solidFill>
                          <a:effectLst/>
                          <a:latin typeface="Arial" panose="020B0604020202020204" pitchFamily="34" charset="0"/>
                          <a:cs typeface="Arial" panose="020B0604020202020204" pitchFamily="34" charset="0"/>
                        </a:rPr>
                        <a:t>1800</a:t>
                      </a:r>
                    </a:p>
                  </a:txBody>
                  <a:tcPr marL="4763" marR="4763" marT="4763" marB="0"/>
                </a:tc>
                <a:extLst>
                  <a:ext uri="{0D108BD9-81ED-4DB2-BD59-A6C34878D82A}">
                    <a16:rowId xmlns:a16="http://schemas.microsoft.com/office/drawing/2014/main" val="2973620710"/>
                  </a:ext>
                </a:extLst>
              </a:tr>
              <a:tr h="233918">
                <a:tc>
                  <a:txBody>
                    <a:bodyPr/>
                    <a:lstStyle/>
                    <a:p>
                      <a:pPr algn="l" fontAlgn="t"/>
                      <a:r>
                        <a:rPr lang="en-GB" sz="1800" u="none" strike="noStrike" dirty="0">
                          <a:effectLst/>
                          <a:latin typeface="Arial" panose="020B0604020202020204" pitchFamily="34" charset="0"/>
                          <a:cs typeface="Arial" panose="020B0604020202020204" pitchFamily="34" charset="0"/>
                        </a:rPr>
                        <a:t>Additional Hours claimed</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t"/>
                      <a:r>
                        <a:rPr lang="en-GB" sz="1800" b="0" i="0" u="none" strike="noStrike" dirty="0">
                          <a:solidFill>
                            <a:srgbClr val="000000"/>
                          </a:solidFill>
                          <a:effectLst/>
                          <a:latin typeface="Arial" panose="020B0604020202020204" pitchFamily="34" charset="0"/>
                          <a:cs typeface="Arial" panose="020B0604020202020204" pitchFamily="34" charset="0"/>
                        </a:rPr>
                        <a:t>1050</a:t>
                      </a:r>
                    </a:p>
                  </a:txBody>
                  <a:tcPr marL="4763" marR="4763" marT="4763" marB="0"/>
                </a:tc>
                <a:extLst>
                  <a:ext uri="{0D108BD9-81ED-4DB2-BD59-A6C34878D82A}">
                    <a16:rowId xmlns:a16="http://schemas.microsoft.com/office/drawing/2014/main" val="4284191498"/>
                  </a:ext>
                </a:extLst>
              </a:tr>
              <a:tr h="233918">
                <a:tc>
                  <a:txBody>
                    <a:bodyPr/>
                    <a:lstStyle/>
                    <a:p>
                      <a:pPr algn="l" fontAlgn="t"/>
                      <a:r>
                        <a:rPr lang="en-GB" sz="1800" u="none" strike="noStrike" dirty="0">
                          <a:effectLst/>
                          <a:latin typeface="Arial" panose="020B0604020202020204" pitchFamily="34" charset="0"/>
                          <a:cs typeface="Arial" panose="020B0604020202020204" pitchFamily="34" charset="0"/>
                        </a:rPr>
                        <a:t>Chair expenses</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t"/>
                      <a:r>
                        <a:rPr lang="en-GB" sz="1800" b="0" i="0" u="none" strike="noStrike" dirty="0">
                          <a:solidFill>
                            <a:srgbClr val="000000"/>
                          </a:solidFill>
                          <a:effectLst/>
                          <a:latin typeface="Arial" panose="020B0604020202020204" pitchFamily="34" charset="0"/>
                          <a:cs typeface="Arial" panose="020B0604020202020204" pitchFamily="34" charset="0"/>
                        </a:rPr>
                        <a:t>432.94</a:t>
                      </a:r>
                    </a:p>
                  </a:txBody>
                  <a:tcPr marL="4763" marR="4763" marT="4763" marB="0"/>
                </a:tc>
                <a:extLst>
                  <a:ext uri="{0D108BD9-81ED-4DB2-BD59-A6C34878D82A}">
                    <a16:rowId xmlns:a16="http://schemas.microsoft.com/office/drawing/2014/main" val="1538690470"/>
                  </a:ext>
                </a:extLst>
              </a:tr>
              <a:tr h="314354">
                <a:tc>
                  <a:txBody>
                    <a:bodyPr/>
                    <a:lstStyle/>
                    <a:p>
                      <a:pPr algn="l" fontAlgn="t"/>
                      <a:r>
                        <a:rPr lang="en-GB" sz="1800" u="none" strike="noStrike" dirty="0">
                          <a:effectLst/>
                          <a:latin typeface="Arial" panose="020B0604020202020204" pitchFamily="34" charset="0"/>
                          <a:cs typeface="Arial" panose="020B0604020202020204" pitchFamily="34" charset="0"/>
                        </a:rPr>
                        <a:t>Service User Payments and Expenses</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100.85</a:t>
                      </a:r>
                    </a:p>
                  </a:txBody>
                  <a:tcPr marL="4763" marR="4763" marT="4763" marB="0" anchor="b"/>
                </a:tc>
                <a:extLst>
                  <a:ext uri="{0D108BD9-81ED-4DB2-BD59-A6C34878D82A}">
                    <a16:rowId xmlns:a16="http://schemas.microsoft.com/office/drawing/2014/main" val="2256009293"/>
                  </a:ext>
                </a:extLst>
              </a:tr>
              <a:tr h="233918">
                <a:tc>
                  <a:txBody>
                    <a:bodyPr/>
                    <a:lstStyle/>
                    <a:p>
                      <a:pPr algn="l" fontAlgn="t"/>
                      <a:r>
                        <a:rPr lang="en-GB" sz="1800" u="none" strike="noStrike" dirty="0">
                          <a:effectLst/>
                          <a:latin typeface="Arial" panose="020B0604020202020204" pitchFamily="34" charset="0"/>
                          <a:cs typeface="Arial" panose="020B0604020202020204" pitchFamily="34" charset="0"/>
                        </a:rPr>
                        <a:t>Events and Marketing Materials</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504.48</a:t>
                      </a:r>
                    </a:p>
                  </a:txBody>
                  <a:tcPr marL="4763" marR="4763" marT="4763" marB="0" anchor="b"/>
                </a:tc>
                <a:extLst>
                  <a:ext uri="{0D108BD9-81ED-4DB2-BD59-A6C34878D82A}">
                    <a16:rowId xmlns:a16="http://schemas.microsoft.com/office/drawing/2014/main" val="674816506"/>
                  </a:ext>
                </a:extLst>
              </a:tr>
              <a:tr h="233918">
                <a:tc>
                  <a:txBody>
                    <a:bodyPr/>
                    <a:lstStyle/>
                    <a:p>
                      <a:pPr algn="l" fontAlgn="t"/>
                      <a:r>
                        <a:rPr lang="en-GB" sz="1800" u="none" strike="noStrike" dirty="0">
                          <a:effectLst/>
                          <a:latin typeface="Arial" panose="020B0604020202020204" pitchFamily="34" charset="0"/>
                          <a:cs typeface="Arial" panose="020B0604020202020204" pitchFamily="34" charset="0"/>
                        </a:rPr>
                        <a:t>Training</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96.89</a:t>
                      </a:r>
                    </a:p>
                  </a:txBody>
                  <a:tcPr marL="4763" marR="4763" marT="4763" marB="0" anchor="b"/>
                </a:tc>
                <a:extLst>
                  <a:ext uri="{0D108BD9-81ED-4DB2-BD59-A6C34878D82A}">
                    <a16:rowId xmlns:a16="http://schemas.microsoft.com/office/drawing/2014/main" val="2319011136"/>
                  </a:ext>
                </a:extLst>
              </a:tr>
            </a:tbl>
          </a:graphicData>
        </a:graphic>
      </p:graphicFrame>
    </p:spTree>
    <p:extLst>
      <p:ext uri="{BB962C8B-B14F-4D97-AF65-F5344CB8AC3E}">
        <p14:creationId xmlns:p14="http://schemas.microsoft.com/office/powerpoint/2010/main" val="2079482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69A5737-8D36-4BF8-AC7D-2AA2B6B63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8"/>
            <a:ext cx="3818316" cy="690030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3818316"/>
              <a:gd name="connsiteY0" fmla="*/ 0 h 6863976"/>
              <a:gd name="connsiteX1" fmla="*/ 3818316 w 3818316"/>
              <a:gd name="connsiteY1" fmla="*/ 0 h 6863976"/>
              <a:gd name="connsiteX2" fmla="*/ 2493114 w 3818316"/>
              <a:gd name="connsiteY2" fmla="*/ 6863976 h 6863976"/>
              <a:gd name="connsiteX3" fmla="*/ 0 w 3818316"/>
              <a:gd name="connsiteY3" fmla="*/ 6863976 h 6863976"/>
              <a:gd name="connsiteX4" fmla="*/ 0 w 3818316"/>
              <a:gd name="connsiteY4" fmla="*/ 0 h 6863976"/>
              <a:gd name="connsiteX0" fmla="*/ 0 w 3818316"/>
              <a:gd name="connsiteY0" fmla="*/ 0 h 6863976"/>
              <a:gd name="connsiteX1" fmla="*/ 3818316 w 3818316"/>
              <a:gd name="connsiteY1" fmla="*/ 0 h 6863976"/>
              <a:gd name="connsiteX2" fmla="*/ 2252194 w 3818316"/>
              <a:gd name="connsiteY2" fmla="*/ 6853025 h 6863976"/>
              <a:gd name="connsiteX3" fmla="*/ 0 w 3818316"/>
              <a:gd name="connsiteY3" fmla="*/ 6863976 h 6863976"/>
              <a:gd name="connsiteX4" fmla="*/ 0 w 3818316"/>
              <a:gd name="connsiteY4" fmla="*/ 0 h 686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316" h="6863976">
                <a:moveTo>
                  <a:pt x="0" y="0"/>
                </a:moveTo>
                <a:lnTo>
                  <a:pt x="3818316" y="0"/>
                </a:lnTo>
                <a:lnTo>
                  <a:pt x="2252194" y="6853025"/>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849139E-E6E0-5007-D94F-845D3047092B}"/>
              </a:ext>
            </a:extLst>
          </p:cNvPr>
          <p:cNvSpPr>
            <a:spLocks noGrp="1"/>
          </p:cNvSpPr>
          <p:nvPr>
            <p:ph type="title"/>
          </p:nvPr>
        </p:nvSpPr>
        <p:spPr>
          <a:xfrm>
            <a:off x="711810" y="714374"/>
            <a:ext cx="2472454" cy="1857375"/>
          </a:xfrm>
        </p:spPr>
        <p:txBody>
          <a:bodyPr anchor="t">
            <a:normAutofit/>
          </a:bodyPr>
          <a:lstStyle/>
          <a:p>
            <a:r>
              <a:rPr lang="en-GB" sz="2000" b="1" i="0" u="sng">
                <a:latin typeface="Arial" panose="020B0604020202020204" pitchFamily="34" charset="0"/>
                <a:cs typeface="Arial" panose="020B0604020202020204" pitchFamily="34" charset="0"/>
              </a:rPr>
              <a:t>Finance PLAn</a:t>
            </a:r>
            <a:endParaRPr lang="en-GB" sz="2000"/>
          </a:p>
        </p:txBody>
      </p:sp>
      <p:cxnSp>
        <p:nvCxnSpPr>
          <p:cNvPr id="13" name="Straight Connector 12">
            <a:extLst>
              <a:ext uri="{FF2B5EF4-FFF2-40B4-BE49-F238E27FC236}">
                <a16:creationId xmlns:a16="http://schemas.microsoft.com/office/drawing/2014/main" id="{72ECE8B0-6962-4F5B-830A-E8F8F9726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759626"/>
            <a:ext cx="3484282" cy="40953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AF673E-0279-495F-A8A9-F84D0AB5A4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259294"/>
            <a:ext cx="4748213" cy="159571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DECEA3E1-6C43-ECB7-2FE1-AE586A2763FC}"/>
              </a:ext>
            </a:extLst>
          </p:cNvPr>
          <p:cNvGraphicFramePr>
            <a:graphicFrameLocks noGrp="1"/>
          </p:cNvGraphicFramePr>
          <p:nvPr>
            <p:ph idx="1"/>
            <p:extLst>
              <p:ext uri="{D42A27DB-BD31-4B8C-83A1-F6EECF244321}">
                <p14:modId xmlns:p14="http://schemas.microsoft.com/office/powerpoint/2010/main" val="2580681658"/>
              </p:ext>
            </p:extLst>
          </p:nvPr>
        </p:nvGraphicFramePr>
        <p:xfrm>
          <a:off x="4480237" y="788465"/>
          <a:ext cx="6677122" cy="5245632"/>
        </p:xfrm>
        <a:graphic>
          <a:graphicData uri="http://schemas.openxmlformats.org/drawingml/2006/table">
            <a:tbl>
              <a:tblPr>
                <a:solidFill>
                  <a:srgbClr val="F2F2F2">
                    <a:alpha val="45098"/>
                  </a:srgbClr>
                </a:solidFill>
                <a:tableStyleId>{5C22544A-7EE6-4342-B048-85BDC9FD1C3A}</a:tableStyleId>
              </a:tblPr>
              <a:tblGrid>
                <a:gridCol w="5558389">
                  <a:extLst>
                    <a:ext uri="{9D8B030D-6E8A-4147-A177-3AD203B41FA5}">
                      <a16:colId xmlns:a16="http://schemas.microsoft.com/office/drawing/2014/main" val="2951907703"/>
                    </a:ext>
                  </a:extLst>
                </a:gridCol>
                <a:gridCol w="1118733">
                  <a:extLst>
                    <a:ext uri="{9D8B030D-6E8A-4147-A177-3AD203B41FA5}">
                      <a16:colId xmlns:a16="http://schemas.microsoft.com/office/drawing/2014/main" val="2405133683"/>
                    </a:ext>
                  </a:extLst>
                </a:gridCol>
              </a:tblGrid>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Funding Awarded for 23/23</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F2F2F2">
                        <a:alpha val="45098"/>
                      </a:srgbClr>
                    </a:solidFill>
                  </a:tcPr>
                </a:tc>
                <a:tc>
                  <a:txBody>
                    <a:bodyPr/>
                    <a:lstStyle/>
                    <a:p>
                      <a:pPr algn="r" fontAlgn="t"/>
                      <a:r>
                        <a:rPr lang="en-GB" sz="1700" b="0" u="none" strike="noStrike" cap="none" spc="0">
                          <a:solidFill>
                            <a:schemeClr val="tx1"/>
                          </a:solidFill>
                          <a:effectLst/>
                          <a:latin typeface="Arial" panose="020B0604020202020204" pitchFamily="34" charset="0"/>
                          <a:cs typeface="Arial" panose="020B0604020202020204" pitchFamily="34" charset="0"/>
                        </a:rPr>
                        <a:t>33,369.66</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F2F2F2">
                        <a:alpha val="45098"/>
                      </a:srgbClr>
                    </a:solidFill>
                  </a:tcPr>
                </a:tc>
                <a:extLst>
                  <a:ext uri="{0D108BD9-81ED-4DB2-BD59-A6C34878D82A}">
                    <a16:rowId xmlns:a16="http://schemas.microsoft.com/office/drawing/2014/main" val="318142405"/>
                  </a:ext>
                </a:extLst>
              </a:tr>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Additional funds awarded for pre-conception project work</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t"/>
                      <a:r>
                        <a:rPr lang="en-GB" sz="1700" b="0" u="none" strike="noStrike" cap="none" spc="0">
                          <a:solidFill>
                            <a:schemeClr val="tx1"/>
                          </a:solidFill>
                          <a:effectLst/>
                          <a:latin typeface="Arial" panose="020B0604020202020204" pitchFamily="34" charset="0"/>
                          <a:cs typeface="Arial" panose="020B0604020202020204" pitchFamily="34" charset="0"/>
                        </a:rPr>
                        <a:t>5,850.00</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1168367863"/>
                  </a:ext>
                </a:extLst>
              </a:tr>
              <a:tr h="437136">
                <a:tc>
                  <a:txBody>
                    <a:bodyPr/>
                    <a:lstStyle/>
                    <a:p>
                      <a:pPr algn="r" fontAlgn="t"/>
                      <a:r>
                        <a:rPr lang="en-GB" sz="1700" b="1" u="none" strike="noStrike" cap="none" spc="0">
                          <a:solidFill>
                            <a:schemeClr val="tx1"/>
                          </a:solidFill>
                          <a:effectLst/>
                          <a:latin typeface="Arial" panose="020B0604020202020204" pitchFamily="34" charset="0"/>
                          <a:cs typeface="Arial" panose="020B0604020202020204" pitchFamily="34" charset="0"/>
                        </a:rPr>
                        <a:t>Total</a:t>
                      </a:r>
                      <a:endParaRPr lang="en-GB" sz="1700" b="1"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t"/>
                      <a:r>
                        <a:rPr lang="en-GB" sz="1700" b="1" u="none" strike="noStrike" cap="none" spc="0">
                          <a:solidFill>
                            <a:schemeClr val="tx1"/>
                          </a:solidFill>
                          <a:effectLst/>
                          <a:latin typeface="Arial" panose="020B0604020202020204" pitchFamily="34" charset="0"/>
                          <a:cs typeface="Arial" panose="020B0604020202020204" pitchFamily="34" charset="0"/>
                        </a:rPr>
                        <a:t>39,219.66</a:t>
                      </a:r>
                      <a:endParaRPr lang="en-GB" sz="1700" b="1"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1340436656"/>
                  </a:ext>
                </a:extLst>
              </a:tr>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Co-chair funding - 12 days per month </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t"/>
                      <a:r>
                        <a:rPr lang="en-GB" sz="1700" b="0" u="none" strike="noStrike" cap="none" spc="0">
                          <a:solidFill>
                            <a:schemeClr val="tx1"/>
                          </a:solidFill>
                          <a:effectLst/>
                          <a:latin typeface="Arial" panose="020B0604020202020204" pitchFamily="34" charset="0"/>
                          <a:cs typeface="Arial" panose="020B0604020202020204" pitchFamily="34" charset="0"/>
                        </a:rPr>
                        <a:t>10,800.00</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3690633669"/>
                  </a:ext>
                </a:extLst>
              </a:tr>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New Role - Enagagment Lead - 4 days per month</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t"/>
                      <a:r>
                        <a:rPr lang="en-GB" sz="1700" b="0" u="none" strike="noStrike" cap="none" spc="0">
                          <a:solidFill>
                            <a:schemeClr val="tx1"/>
                          </a:solidFill>
                          <a:effectLst/>
                          <a:latin typeface="Arial" panose="020B0604020202020204" pitchFamily="34" charset="0"/>
                          <a:cs typeface="Arial" panose="020B0604020202020204" pitchFamily="34" charset="0"/>
                        </a:rPr>
                        <a:t>7,200.00</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1178435047"/>
                  </a:ext>
                </a:extLst>
              </a:tr>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New Role - Neonatal Lead - 2 days per month</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t"/>
                      <a:r>
                        <a:rPr lang="en-GB" sz="1700" b="0" u="none" strike="noStrike" cap="none" spc="0">
                          <a:solidFill>
                            <a:schemeClr val="tx1"/>
                          </a:solidFill>
                          <a:effectLst/>
                          <a:latin typeface="Arial" panose="020B0604020202020204" pitchFamily="34" charset="0"/>
                          <a:cs typeface="Arial" panose="020B0604020202020204" pitchFamily="34" charset="0"/>
                        </a:rPr>
                        <a:t>3,600.00</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3284145911"/>
                  </a:ext>
                </a:extLst>
              </a:tr>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Chair expenses</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b"/>
                      <a:r>
                        <a:rPr lang="en-GB" sz="1700" b="0" u="none" strike="noStrike" cap="none" spc="0" dirty="0">
                          <a:solidFill>
                            <a:schemeClr val="tx1"/>
                          </a:solidFill>
                          <a:effectLst/>
                          <a:highlight>
                            <a:srgbClr val="00FF00"/>
                          </a:highlight>
                          <a:latin typeface="Arial" panose="020B0604020202020204" pitchFamily="34" charset="0"/>
                          <a:cs typeface="Arial" panose="020B0604020202020204" pitchFamily="34" charset="0"/>
                        </a:rPr>
                        <a:t>4,000.00</a:t>
                      </a:r>
                      <a:endParaRPr lang="en-GB" sz="1700" b="0" i="0" u="none" strike="noStrike" cap="none" spc="0" dirty="0">
                        <a:solidFill>
                          <a:schemeClr val="tx1"/>
                        </a:solidFill>
                        <a:effectLst/>
                        <a:highlight>
                          <a:srgbClr val="00FF00"/>
                        </a:highlight>
                        <a:latin typeface="Arial" panose="020B0604020202020204" pitchFamily="34" charset="0"/>
                        <a:cs typeface="Arial" panose="020B0604020202020204" pitchFamily="34" charset="0"/>
                      </a:endParaRPr>
                    </a:p>
                  </a:txBody>
                  <a:tcPr marL="6697" marR="6697" marT="128569" marB="0" anchor="b">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1259079503"/>
                  </a:ext>
                </a:extLst>
              </a:tr>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Service User payments and expenses</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b"/>
                      <a:r>
                        <a:rPr lang="en-GB" sz="1700" b="0" u="none" strike="noStrike" cap="none" spc="0" dirty="0">
                          <a:solidFill>
                            <a:schemeClr val="tx1"/>
                          </a:solidFill>
                          <a:effectLst/>
                          <a:highlight>
                            <a:srgbClr val="00FF00"/>
                          </a:highlight>
                          <a:latin typeface="Arial" panose="020B0604020202020204" pitchFamily="34" charset="0"/>
                          <a:cs typeface="Arial" panose="020B0604020202020204" pitchFamily="34" charset="0"/>
                        </a:rPr>
                        <a:t>2,000.00</a:t>
                      </a:r>
                      <a:endParaRPr lang="en-GB" sz="1700" b="0" i="0" u="none" strike="noStrike" cap="none" spc="0" dirty="0">
                        <a:solidFill>
                          <a:schemeClr val="tx1"/>
                        </a:solidFill>
                        <a:effectLst/>
                        <a:highlight>
                          <a:srgbClr val="00FF00"/>
                        </a:highlight>
                        <a:latin typeface="Arial" panose="020B0604020202020204" pitchFamily="34" charset="0"/>
                        <a:cs typeface="Arial" panose="020B0604020202020204" pitchFamily="34" charset="0"/>
                      </a:endParaRPr>
                    </a:p>
                  </a:txBody>
                  <a:tcPr marL="6697" marR="6697" marT="128569" marB="0" anchor="b">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1198216925"/>
                  </a:ext>
                </a:extLst>
              </a:tr>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Marketing/Events and unexpected costs </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b"/>
                      <a:r>
                        <a:rPr lang="en-GB" sz="1700" b="0" u="none" strike="noStrike" cap="none" spc="0" dirty="0">
                          <a:solidFill>
                            <a:schemeClr val="tx1"/>
                          </a:solidFill>
                          <a:effectLst/>
                          <a:highlight>
                            <a:srgbClr val="FF0000"/>
                          </a:highlight>
                          <a:latin typeface="Arial" panose="020B0604020202020204" pitchFamily="34" charset="0"/>
                          <a:cs typeface="Arial" panose="020B0604020202020204" pitchFamily="34" charset="0"/>
                        </a:rPr>
                        <a:t>2,500.00</a:t>
                      </a:r>
                      <a:endParaRPr lang="en-GB" sz="1700" b="0" i="0" u="none" strike="noStrike" cap="none" spc="0" dirty="0">
                        <a:solidFill>
                          <a:schemeClr val="tx1"/>
                        </a:solidFill>
                        <a:effectLst/>
                        <a:highlight>
                          <a:srgbClr val="FF0000"/>
                        </a:highlight>
                        <a:latin typeface="Arial" panose="020B0604020202020204" pitchFamily="34" charset="0"/>
                        <a:cs typeface="Arial" panose="020B0604020202020204" pitchFamily="34" charset="0"/>
                      </a:endParaRPr>
                    </a:p>
                  </a:txBody>
                  <a:tcPr marL="6697" marR="6697" marT="128569" marB="0" anchor="b">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1908551566"/>
                  </a:ext>
                </a:extLst>
              </a:tr>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Training </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b"/>
                      <a:r>
                        <a:rPr lang="en-GB" sz="1700" b="0" u="none" strike="noStrike" cap="none" spc="0" dirty="0">
                          <a:solidFill>
                            <a:schemeClr val="tx1"/>
                          </a:solidFill>
                          <a:effectLst/>
                          <a:highlight>
                            <a:srgbClr val="00FF00"/>
                          </a:highlight>
                          <a:latin typeface="Arial" panose="020B0604020202020204" pitchFamily="34" charset="0"/>
                          <a:cs typeface="Arial" panose="020B0604020202020204" pitchFamily="34" charset="0"/>
                        </a:rPr>
                        <a:t>1,000.00</a:t>
                      </a:r>
                      <a:endParaRPr lang="en-GB" sz="1700" b="0" i="0" u="none" strike="noStrike" cap="none" spc="0" dirty="0">
                        <a:solidFill>
                          <a:schemeClr val="tx1"/>
                        </a:solidFill>
                        <a:effectLst/>
                        <a:highlight>
                          <a:srgbClr val="00FF00"/>
                        </a:highlight>
                        <a:latin typeface="Arial" panose="020B0604020202020204" pitchFamily="34" charset="0"/>
                        <a:cs typeface="Arial" panose="020B0604020202020204" pitchFamily="34" charset="0"/>
                      </a:endParaRPr>
                    </a:p>
                  </a:txBody>
                  <a:tcPr marL="6697" marR="6697" marT="128569" marB="0" anchor="b">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1609112811"/>
                  </a:ext>
                </a:extLst>
              </a:tr>
              <a:tr h="437136">
                <a:tc>
                  <a:txBody>
                    <a:bodyPr/>
                    <a:lstStyle/>
                    <a:p>
                      <a:pPr algn="l" fontAlgn="t"/>
                      <a:r>
                        <a:rPr lang="en-GB" sz="1700" b="0" u="none" strike="noStrike" cap="none" spc="0">
                          <a:solidFill>
                            <a:schemeClr val="tx1"/>
                          </a:solidFill>
                          <a:effectLst/>
                          <a:latin typeface="Arial" panose="020B0604020202020204" pitchFamily="34" charset="0"/>
                          <a:cs typeface="Arial" panose="020B0604020202020204" pitchFamily="34" charset="0"/>
                        </a:rPr>
                        <a:t>Contingency fund - 3 months role hours only </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b"/>
                      <a:r>
                        <a:rPr lang="en-GB" sz="1700" b="0" u="none" strike="noStrike" cap="none" spc="0">
                          <a:solidFill>
                            <a:schemeClr val="tx1"/>
                          </a:solidFill>
                          <a:effectLst/>
                          <a:latin typeface="Arial" panose="020B0604020202020204" pitchFamily="34" charset="0"/>
                          <a:cs typeface="Arial" panose="020B0604020202020204" pitchFamily="34" charset="0"/>
                        </a:rPr>
                        <a:t>8,100.00</a:t>
                      </a:r>
                      <a:endParaRPr lang="en-GB" sz="1700" b="0"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nchor="b">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2918809490"/>
                  </a:ext>
                </a:extLst>
              </a:tr>
              <a:tr h="437136">
                <a:tc>
                  <a:txBody>
                    <a:bodyPr/>
                    <a:lstStyle/>
                    <a:p>
                      <a:pPr algn="r" fontAlgn="t"/>
                      <a:r>
                        <a:rPr lang="en-GB" sz="1700" b="1" u="none" strike="noStrike" cap="none" spc="0">
                          <a:solidFill>
                            <a:schemeClr val="tx1"/>
                          </a:solidFill>
                          <a:effectLst/>
                          <a:latin typeface="Arial" panose="020B0604020202020204" pitchFamily="34" charset="0"/>
                          <a:cs typeface="Arial" panose="020B0604020202020204" pitchFamily="34" charset="0"/>
                        </a:rPr>
                        <a:t>Total</a:t>
                      </a:r>
                      <a:endParaRPr lang="en-GB" sz="1700" b="1" i="0" u="none" strike="noStrike" cap="none" spc="0">
                        <a:solidFill>
                          <a:schemeClr val="tx1"/>
                        </a:solidFill>
                        <a:effectLst/>
                        <a:latin typeface="Arial" panose="020B0604020202020204" pitchFamily="34" charset="0"/>
                        <a:cs typeface="Arial" panose="020B0604020202020204" pitchFamily="34" charset="0"/>
                      </a:endParaRPr>
                    </a:p>
                  </a:txBody>
                  <a:tcPr marL="6697" marR="6697" marT="128569" marB="0">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algn="r" fontAlgn="b"/>
                      <a:r>
                        <a:rPr lang="en-GB" sz="1700" b="1" u="none" strike="noStrike" cap="none" spc="0" dirty="0">
                          <a:solidFill>
                            <a:schemeClr val="tx1"/>
                          </a:solidFill>
                          <a:effectLst/>
                          <a:latin typeface="Arial" panose="020B0604020202020204" pitchFamily="34" charset="0"/>
                          <a:cs typeface="Arial" panose="020B0604020202020204" pitchFamily="34" charset="0"/>
                        </a:rPr>
                        <a:t>39,200.00</a:t>
                      </a:r>
                      <a:endParaRPr lang="en-GB" sz="1700" b="1" i="0" u="none" strike="noStrike" cap="none" spc="0" dirty="0">
                        <a:solidFill>
                          <a:schemeClr val="tx1"/>
                        </a:solidFill>
                        <a:effectLst/>
                        <a:latin typeface="Arial" panose="020B0604020202020204" pitchFamily="34" charset="0"/>
                        <a:cs typeface="Arial" panose="020B0604020202020204" pitchFamily="34" charset="0"/>
                      </a:endParaRPr>
                    </a:p>
                  </a:txBody>
                  <a:tcPr marL="6697" marR="6697" marT="128569" marB="0" anchor="b">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882260338"/>
                  </a:ext>
                </a:extLst>
              </a:tr>
            </a:tbl>
          </a:graphicData>
        </a:graphic>
      </p:graphicFrame>
    </p:spTree>
    <p:extLst>
      <p:ext uri="{BB962C8B-B14F-4D97-AF65-F5344CB8AC3E}">
        <p14:creationId xmlns:p14="http://schemas.microsoft.com/office/powerpoint/2010/main" val="295040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5DF954-19B7-AD9E-1D74-471D1471F00E}"/>
              </a:ext>
            </a:extLst>
          </p:cNvPr>
          <p:cNvSpPr/>
          <p:nvPr/>
        </p:nvSpPr>
        <p:spPr>
          <a:xfrm>
            <a:off x="135705" y="4518598"/>
            <a:ext cx="3606955" cy="2230252"/>
          </a:xfrm>
          <a:prstGeom prst="roundRect">
            <a:avLst/>
          </a:prstGeom>
          <a:solidFill>
            <a:srgbClr val="CB95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E8FE25-33B1-985E-C92C-2EE8DA64BEFE}"/>
              </a:ext>
            </a:extLst>
          </p:cNvPr>
          <p:cNvSpPr>
            <a:spLocks noGrp="1"/>
          </p:cNvSpPr>
          <p:nvPr>
            <p:ph type="title"/>
          </p:nvPr>
        </p:nvSpPr>
        <p:spPr>
          <a:xfrm>
            <a:off x="818707" y="246322"/>
            <a:ext cx="9906000" cy="1382156"/>
          </a:xfrm>
        </p:spPr>
        <p:txBody>
          <a:bodyPr/>
          <a:lstStyle/>
          <a:p>
            <a:r>
              <a:rPr lang="en-GB" b="1" u="sng" dirty="0"/>
              <a:t>Updates</a:t>
            </a:r>
            <a:endParaRPr lang="en-GB" dirty="0"/>
          </a:p>
        </p:txBody>
      </p:sp>
      <p:sp>
        <p:nvSpPr>
          <p:cNvPr id="3" name="Rectangle 2">
            <a:extLst>
              <a:ext uri="{FF2B5EF4-FFF2-40B4-BE49-F238E27FC236}">
                <a16:creationId xmlns:a16="http://schemas.microsoft.com/office/drawing/2014/main" id="{A1ED6BB7-410F-0545-C636-BCAD9EA98D2E}"/>
              </a:ext>
            </a:extLst>
          </p:cNvPr>
          <p:cNvSpPr/>
          <p:nvPr/>
        </p:nvSpPr>
        <p:spPr>
          <a:xfrm>
            <a:off x="251285" y="4466482"/>
            <a:ext cx="2668263" cy="923330"/>
          </a:xfrm>
          <a:prstGeom prst="rect">
            <a:avLst/>
          </a:prstGeom>
          <a:noFill/>
        </p:spPr>
        <p:txBody>
          <a:bodyPr wrap="square" lIns="91440" tIns="45720" rIns="91440" bIns="45720">
            <a:spAutoFit/>
          </a:bodyPr>
          <a:lstStyle/>
          <a:p>
            <a:pPr algn="ctr"/>
            <a:r>
              <a:rPr lang="en-US" sz="5400" b="1" dirty="0">
                <a:ln w="22225">
                  <a:solidFill>
                    <a:srgbClr val="7030A0"/>
                  </a:solidFill>
                  <a:prstDash val="solid"/>
                </a:ln>
                <a:solidFill>
                  <a:srgbClr val="7030A0"/>
                </a:solidFill>
                <a:effectLst>
                  <a:outerShdw blurRad="50800" dist="38100" dir="2700000" algn="tl" rotWithShape="0">
                    <a:prstClr val="black">
                      <a:alpha val="40000"/>
                    </a:prstClr>
                  </a:outerShdw>
                </a:effectLst>
              </a:rPr>
              <a:t>W</a:t>
            </a:r>
            <a:r>
              <a:rPr lang="en-US" sz="5400" b="1" cap="none" spc="0" dirty="0">
                <a:ln w="22225">
                  <a:solidFill>
                    <a:srgbClr val="7030A0"/>
                  </a:solidFill>
                  <a:prstDash val="solid"/>
                </a:ln>
                <a:solidFill>
                  <a:srgbClr val="7030A0"/>
                </a:solidFill>
                <a:effectLst>
                  <a:outerShdw blurRad="50800" dist="38100" dir="2700000" algn="tl" rotWithShape="0">
                    <a:prstClr val="black">
                      <a:alpha val="40000"/>
                    </a:prstClr>
                  </a:outerShdw>
                </a:effectLst>
              </a:rPr>
              <a:t>elcome</a:t>
            </a:r>
          </a:p>
        </p:txBody>
      </p:sp>
      <p:sp>
        <p:nvSpPr>
          <p:cNvPr id="5" name="TextBox 4">
            <a:extLst>
              <a:ext uri="{FF2B5EF4-FFF2-40B4-BE49-F238E27FC236}">
                <a16:creationId xmlns:a16="http://schemas.microsoft.com/office/drawing/2014/main" id="{2F20A4EE-558F-DBAF-5496-A811E30C953E}"/>
              </a:ext>
            </a:extLst>
          </p:cNvPr>
          <p:cNvSpPr txBox="1"/>
          <p:nvPr/>
        </p:nvSpPr>
        <p:spPr>
          <a:xfrm>
            <a:off x="380276" y="5271522"/>
            <a:ext cx="2867298" cy="1477328"/>
          </a:xfrm>
          <a:prstGeom prst="rect">
            <a:avLst/>
          </a:prstGeom>
          <a:noFill/>
        </p:spPr>
        <p:txBody>
          <a:bodyPr wrap="square" rtlCol="0">
            <a:spAutoFit/>
          </a:bodyPr>
          <a:lstStyle/>
          <a:p>
            <a:r>
              <a:rPr lang="en-GB" dirty="0"/>
              <a:t>New Volunteers in our Service User Representative Group and to the New Staff at MKUH/CNWL </a:t>
            </a:r>
          </a:p>
          <a:p>
            <a:r>
              <a:rPr lang="en-GB" dirty="0"/>
              <a:t>49 Total members now!</a:t>
            </a:r>
          </a:p>
        </p:txBody>
      </p:sp>
      <p:sp>
        <p:nvSpPr>
          <p:cNvPr id="6" name="TextBox 5">
            <a:extLst>
              <a:ext uri="{FF2B5EF4-FFF2-40B4-BE49-F238E27FC236}">
                <a16:creationId xmlns:a16="http://schemas.microsoft.com/office/drawing/2014/main" id="{78C24491-08AB-410C-D7AD-6879F2020BA3}"/>
              </a:ext>
            </a:extLst>
          </p:cNvPr>
          <p:cNvSpPr txBox="1"/>
          <p:nvPr/>
        </p:nvSpPr>
        <p:spPr>
          <a:xfrm>
            <a:off x="1089837" y="1430318"/>
            <a:ext cx="9590567" cy="3416320"/>
          </a:xfrm>
          <a:prstGeom prst="rect">
            <a:avLst/>
          </a:prstGeom>
          <a:noFill/>
        </p:spPr>
        <p:txBody>
          <a:bodyPr wrap="square" rtlCol="0">
            <a:spAutoFit/>
          </a:bodyPr>
          <a:lstStyle/>
          <a:p>
            <a:pPr marL="285750" indent="-285750">
              <a:buFont typeface="Arial" panose="020B0604020202020204" pitchFamily="34" charset="0"/>
              <a:buChar char="•"/>
            </a:pPr>
            <a:r>
              <a:rPr lang="en-GB" dirty="0"/>
              <a:t>New Guidance released on the roles and expectations of an MVP – very exciting times as the guidance provides clear parameters for the work of the MVP – however there is still lots to be discussed and a need for collaboration between the MVP and LMNS/ICB to ascertain the best way forward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Plans are being made to prepare for becoming an MNVP as of April – and we are looking into hosting launch events in collaboration with venues and charities supporting Neonatal Ward across MK</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are really pleased to welcome the new Director of Maternity – Elaine who started in November. Already Elaine has some exciting plans on how MKUH Maternity Services and the MVP can work together to make a difference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7" name="TextBox 6">
            <a:extLst>
              <a:ext uri="{FF2B5EF4-FFF2-40B4-BE49-F238E27FC236}">
                <a16:creationId xmlns:a16="http://schemas.microsoft.com/office/drawing/2014/main" id="{1E0BAD03-8EA4-48BE-EC80-8EFDFA7B79F1}"/>
              </a:ext>
            </a:extLst>
          </p:cNvPr>
          <p:cNvSpPr txBox="1"/>
          <p:nvPr/>
        </p:nvSpPr>
        <p:spPr>
          <a:xfrm>
            <a:off x="4428460" y="5271522"/>
            <a:ext cx="184731" cy="369332"/>
          </a:xfrm>
          <a:prstGeom prst="rect">
            <a:avLst/>
          </a:prstGeom>
          <a:noFill/>
        </p:spPr>
        <p:txBody>
          <a:bodyPr wrap="none" rtlCol="0">
            <a:spAutoFit/>
          </a:bodyPr>
          <a:lstStyle/>
          <a:p>
            <a:endParaRPr lang="en-GB" dirty="0"/>
          </a:p>
        </p:txBody>
      </p:sp>
      <p:sp>
        <p:nvSpPr>
          <p:cNvPr id="8" name="TextBox 7">
            <a:extLst>
              <a:ext uri="{FF2B5EF4-FFF2-40B4-BE49-F238E27FC236}">
                <a16:creationId xmlns:a16="http://schemas.microsoft.com/office/drawing/2014/main" id="{D055028B-DB95-72D0-1989-3C1DAA04101B}"/>
              </a:ext>
            </a:extLst>
          </p:cNvPr>
          <p:cNvSpPr txBox="1"/>
          <p:nvPr/>
        </p:nvSpPr>
        <p:spPr>
          <a:xfrm>
            <a:off x="3987231" y="4518598"/>
            <a:ext cx="5941612" cy="1584252"/>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4BE53AF0-FCF2-1090-E18A-20DC9037E8AE}"/>
              </a:ext>
            </a:extLst>
          </p:cNvPr>
          <p:cNvSpPr txBox="1"/>
          <p:nvPr/>
        </p:nvSpPr>
        <p:spPr>
          <a:xfrm>
            <a:off x="3942928" y="4624860"/>
            <a:ext cx="7258472" cy="2031325"/>
          </a:xfrm>
          <a:prstGeom prst="rect">
            <a:avLst/>
          </a:prstGeom>
          <a:noFill/>
        </p:spPr>
        <p:txBody>
          <a:bodyPr wrap="square" rtlCol="0">
            <a:spAutoFit/>
          </a:bodyPr>
          <a:lstStyle/>
          <a:p>
            <a:r>
              <a:rPr lang="en-GB" b="1" u="sng" dirty="0"/>
              <a:t>Behind the scenes work</a:t>
            </a:r>
          </a:p>
          <a:p>
            <a:pPr marL="285750" indent="-285750">
              <a:buFont typeface="Arial" panose="020B0604020202020204" pitchFamily="34" charset="0"/>
              <a:buChar char="•"/>
            </a:pPr>
            <a:r>
              <a:rPr lang="en-GB" dirty="0"/>
              <a:t>Creation of a volunteer registration form being rolled out to our service user volunteers for more focused comms around opportunities to be involved</a:t>
            </a:r>
          </a:p>
          <a:p>
            <a:pPr marL="285750" indent="-285750">
              <a:buFont typeface="Arial" panose="020B0604020202020204" pitchFamily="34" charset="0"/>
              <a:buChar char="•"/>
            </a:pPr>
            <a:r>
              <a:rPr lang="en-GB" dirty="0"/>
              <a:t>Longer term plans to support volunteers with training similar to that of MKUH Volunteers</a:t>
            </a:r>
          </a:p>
          <a:p>
            <a:pPr marL="285750" indent="-285750">
              <a:buFont typeface="Arial" panose="020B0604020202020204" pitchFamily="34" charset="0"/>
              <a:buChar char="•"/>
            </a:pPr>
            <a:r>
              <a:rPr lang="en-GB" dirty="0"/>
              <a:t>Update to the feedback survey to include a section for feedback on </a:t>
            </a:r>
            <a:r>
              <a:rPr lang="en-GB"/>
              <a:t>Neonatal Experience</a:t>
            </a:r>
            <a:endParaRPr lang="en-GB" dirty="0"/>
          </a:p>
        </p:txBody>
      </p:sp>
    </p:spTree>
    <p:extLst>
      <p:ext uri="{BB962C8B-B14F-4D97-AF65-F5344CB8AC3E}">
        <p14:creationId xmlns:p14="http://schemas.microsoft.com/office/powerpoint/2010/main" val="2951303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4F67-3EDC-25E0-04E9-FA644BCD3B86}"/>
              </a:ext>
            </a:extLst>
          </p:cNvPr>
          <p:cNvSpPr>
            <a:spLocks noGrp="1"/>
          </p:cNvSpPr>
          <p:nvPr>
            <p:ph type="title"/>
          </p:nvPr>
        </p:nvSpPr>
        <p:spPr>
          <a:xfrm>
            <a:off x="901337" y="559527"/>
            <a:ext cx="7713617" cy="1382156"/>
          </a:xfrm>
        </p:spPr>
        <p:txBody>
          <a:bodyPr/>
          <a:lstStyle/>
          <a:p>
            <a:r>
              <a:rPr lang="en-GB" b="1" u="sng" dirty="0"/>
              <a:t>Engagement Lead</a:t>
            </a:r>
            <a:br>
              <a:rPr lang="en-GB" b="1" u="sng" dirty="0"/>
            </a:br>
            <a:r>
              <a:rPr lang="en-GB" b="1" u="sng" dirty="0"/>
              <a:t>Updates</a:t>
            </a:r>
          </a:p>
        </p:txBody>
      </p:sp>
      <p:pic>
        <p:nvPicPr>
          <p:cNvPr id="4" name="Picture 3" descr="A collage of people in purple shirts&#10;&#10;Description automatically generated">
            <a:extLst>
              <a:ext uri="{FF2B5EF4-FFF2-40B4-BE49-F238E27FC236}">
                <a16:creationId xmlns:a16="http://schemas.microsoft.com/office/drawing/2014/main" id="{EC741AA9-81F2-9D38-2BE8-BFE98C0E7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6529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D1B4-C375-5E33-9D6C-6CC215C07F4E}"/>
              </a:ext>
            </a:extLst>
          </p:cNvPr>
          <p:cNvSpPr>
            <a:spLocks noGrp="1"/>
          </p:cNvSpPr>
          <p:nvPr>
            <p:ph type="title"/>
          </p:nvPr>
        </p:nvSpPr>
        <p:spPr/>
        <p:txBody>
          <a:bodyPr/>
          <a:lstStyle/>
          <a:p>
            <a:r>
              <a:rPr lang="en-GB" b="1" u="sng" dirty="0"/>
              <a:t>Meet the Team info</a:t>
            </a:r>
          </a:p>
        </p:txBody>
      </p:sp>
      <p:pic>
        <p:nvPicPr>
          <p:cNvPr id="9" name="Content Placeholder 8" descr="A person wearing a blue uniform&#10;&#10;Description automatically generated">
            <a:extLst>
              <a:ext uri="{FF2B5EF4-FFF2-40B4-BE49-F238E27FC236}">
                <a16:creationId xmlns:a16="http://schemas.microsoft.com/office/drawing/2014/main" id="{82E87B8A-E8D5-13A8-3576-E7E427E66F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541" y="1833426"/>
            <a:ext cx="4024313" cy="4024313"/>
          </a:xfrm>
        </p:spPr>
      </p:pic>
      <p:sp>
        <p:nvSpPr>
          <p:cNvPr id="10" name="TextBox 9">
            <a:extLst>
              <a:ext uri="{FF2B5EF4-FFF2-40B4-BE49-F238E27FC236}">
                <a16:creationId xmlns:a16="http://schemas.microsoft.com/office/drawing/2014/main" id="{F51335A3-448A-262E-48C6-FD73F2CCF8AE}"/>
              </a:ext>
            </a:extLst>
          </p:cNvPr>
          <p:cNvSpPr txBox="1"/>
          <p:nvPr/>
        </p:nvSpPr>
        <p:spPr>
          <a:xfrm>
            <a:off x="5654041" y="1793753"/>
            <a:ext cx="4646499" cy="4524315"/>
          </a:xfrm>
          <a:prstGeom prst="rect">
            <a:avLst/>
          </a:prstGeom>
          <a:noFill/>
        </p:spPr>
        <p:txBody>
          <a:bodyPr wrap="square" rtlCol="0">
            <a:spAutoFit/>
          </a:bodyPr>
          <a:lstStyle/>
          <a:p>
            <a:r>
              <a:rPr lang="en-GB" dirty="0"/>
              <a:t>We have started work on creating some Meet the Team posts for social media </a:t>
            </a:r>
          </a:p>
          <a:p>
            <a:endParaRPr lang="en-GB" dirty="0"/>
          </a:p>
          <a:p>
            <a:r>
              <a:rPr lang="en-GB" dirty="0"/>
              <a:t>The aim is an introduction to key team members, the different types of roles and what they mean </a:t>
            </a:r>
            <a:r>
              <a:rPr lang="en-GB" dirty="0" err="1"/>
              <a:t>eg</a:t>
            </a:r>
            <a:r>
              <a:rPr lang="en-GB" dirty="0"/>
              <a:t> who you might meet on your pregnancy journey</a:t>
            </a:r>
          </a:p>
          <a:p>
            <a:endParaRPr lang="en-GB" dirty="0"/>
          </a:p>
          <a:p>
            <a:r>
              <a:rPr lang="en-GB" dirty="0"/>
              <a:t>This has been received positive feedback in other areas such as ELFT and was discussed within our parent rep group as something that would be really welcomed. </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45911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F145-160B-3D64-53FD-7BBA17115ADC}"/>
              </a:ext>
            </a:extLst>
          </p:cNvPr>
          <p:cNvSpPr>
            <a:spLocks noGrp="1"/>
          </p:cNvSpPr>
          <p:nvPr>
            <p:ph type="title"/>
          </p:nvPr>
        </p:nvSpPr>
        <p:spPr>
          <a:xfrm>
            <a:off x="882559" y="763328"/>
            <a:ext cx="9906000" cy="1382156"/>
          </a:xfrm>
        </p:spPr>
        <p:txBody>
          <a:bodyPr/>
          <a:lstStyle/>
          <a:p>
            <a:r>
              <a:rPr lang="en-GB" b="1" u="sng" dirty="0"/>
              <a:t>Neonatal </a:t>
            </a:r>
            <a:br>
              <a:rPr lang="en-GB" b="1" u="sng" dirty="0"/>
            </a:br>
            <a:r>
              <a:rPr lang="en-GB" b="1" u="sng" dirty="0"/>
              <a:t>Updates</a:t>
            </a:r>
            <a:endParaRPr lang="en-GB" dirty="0"/>
          </a:p>
        </p:txBody>
      </p:sp>
      <p:sp>
        <p:nvSpPr>
          <p:cNvPr id="3" name="TextBox 2">
            <a:extLst>
              <a:ext uri="{FF2B5EF4-FFF2-40B4-BE49-F238E27FC236}">
                <a16:creationId xmlns:a16="http://schemas.microsoft.com/office/drawing/2014/main" id="{9B45E6CF-1B6E-A78D-4BC2-1A8085B9E2CB}"/>
              </a:ext>
            </a:extLst>
          </p:cNvPr>
          <p:cNvSpPr txBox="1"/>
          <p:nvPr/>
        </p:nvSpPr>
        <p:spPr>
          <a:xfrm>
            <a:off x="437606" y="2632166"/>
            <a:ext cx="6401250"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dirty="0"/>
              <a:t>Continuing to establish role of Neonatal Lead in MK MVP.</a:t>
            </a:r>
          </a:p>
          <a:p>
            <a:pPr marL="285750" indent="-285750">
              <a:buFont typeface="Arial" panose="020B0604020202020204" pitchFamily="34" charset="0"/>
              <a:buChar char="•"/>
            </a:pPr>
            <a:r>
              <a:rPr lang="en-GB" sz="2400" dirty="0"/>
              <a:t>Continuing to form and establish working relationships with staff members from NNU.</a:t>
            </a:r>
          </a:p>
          <a:p>
            <a:pPr marL="285750" indent="-285750">
              <a:buFont typeface="Arial" panose="020B0604020202020204" pitchFamily="34" charset="0"/>
              <a:buChar char="•"/>
            </a:pPr>
            <a:r>
              <a:rPr lang="en-GB" sz="2400" dirty="0"/>
              <a:t>MVP updates in staff </a:t>
            </a:r>
            <a:r>
              <a:rPr lang="en-GB" sz="2400" err="1"/>
              <a:t>FICare</a:t>
            </a:r>
            <a:r>
              <a:rPr lang="en-GB" sz="2400" dirty="0"/>
              <a:t> Newsletter – Family integrated care.</a:t>
            </a:r>
          </a:p>
          <a:p>
            <a:pPr marL="285750" indent="-285750">
              <a:buFont typeface="Arial" panose="020B0604020202020204" pitchFamily="34" charset="0"/>
              <a:buChar char="•"/>
            </a:pPr>
            <a:endParaRPr lang="en-GB" dirty="0"/>
          </a:p>
        </p:txBody>
      </p:sp>
      <p:pic>
        <p:nvPicPr>
          <p:cNvPr id="5" name="Picture 4" descr="A screenshot of a computer&#10;&#10;Description automatically generated">
            <a:extLst>
              <a:ext uri="{FF2B5EF4-FFF2-40B4-BE49-F238E27FC236}">
                <a16:creationId xmlns:a16="http://schemas.microsoft.com/office/drawing/2014/main" id="{BF135724-8D21-9AF2-AA1E-A089907E0256}"/>
              </a:ext>
            </a:extLst>
          </p:cNvPr>
          <p:cNvPicPr>
            <a:picLocks noChangeAspect="1"/>
          </p:cNvPicPr>
          <p:nvPr/>
        </p:nvPicPr>
        <p:blipFill rotWithShape="1">
          <a:blip r:embed="rId2"/>
          <a:srcRect l="46106" t="25862" r="22379" b="17384"/>
          <a:stretch/>
        </p:blipFill>
        <p:spPr>
          <a:xfrm rot="1560000">
            <a:off x="7914978" y="1094473"/>
            <a:ext cx="2458339" cy="246638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AA320400-F032-DC1C-18E7-C0A6E371E540}"/>
              </a:ext>
            </a:extLst>
          </p:cNvPr>
          <p:cNvPicPr>
            <a:picLocks noChangeAspect="1"/>
          </p:cNvPicPr>
          <p:nvPr/>
        </p:nvPicPr>
        <p:blipFill rotWithShape="1">
          <a:blip r:embed="rId3"/>
          <a:srcRect l="21552" t="28544" r="55280" b="38506"/>
          <a:stretch/>
        </p:blipFill>
        <p:spPr>
          <a:xfrm>
            <a:off x="3047999" y="4729654"/>
            <a:ext cx="2561909" cy="203638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FB7A61E-83D2-99D0-0710-F3140B06F0CE}"/>
              </a:ext>
            </a:extLst>
          </p:cNvPr>
          <p:cNvPicPr>
            <a:picLocks noChangeAspect="1"/>
          </p:cNvPicPr>
          <p:nvPr/>
        </p:nvPicPr>
        <p:blipFill rotWithShape="1">
          <a:blip r:embed="rId4"/>
          <a:srcRect l="19612" t="26437" r="21659" b="47893"/>
          <a:stretch/>
        </p:blipFill>
        <p:spPr>
          <a:xfrm>
            <a:off x="4506309" y="197067"/>
            <a:ext cx="3954536" cy="972215"/>
          </a:xfrm>
          <a:prstGeom prst="rect">
            <a:avLst/>
          </a:prstGeom>
        </p:spPr>
      </p:pic>
      <p:pic>
        <p:nvPicPr>
          <p:cNvPr id="4" name="Picture 3" descr="A screenshot of a video call&#10;&#10;Description automatically generated">
            <a:extLst>
              <a:ext uri="{FF2B5EF4-FFF2-40B4-BE49-F238E27FC236}">
                <a16:creationId xmlns:a16="http://schemas.microsoft.com/office/drawing/2014/main" id="{7ACBA87C-BA03-0E6E-DC54-0DFF8DE8B66F}"/>
              </a:ext>
            </a:extLst>
          </p:cNvPr>
          <p:cNvPicPr>
            <a:picLocks noChangeAspect="1"/>
          </p:cNvPicPr>
          <p:nvPr/>
        </p:nvPicPr>
        <p:blipFill>
          <a:blip r:embed="rId5"/>
          <a:stretch>
            <a:fillRect/>
          </a:stretch>
        </p:blipFill>
        <p:spPr>
          <a:xfrm>
            <a:off x="6304562" y="3594609"/>
            <a:ext cx="2975933" cy="3076215"/>
          </a:xfrm>
          <a:prstGeom prst="rect">
            <a:avLst/>
          </a:prstGeom>
        </p:spPr>
      </p:pic>
      <p:pic>
        <p:nvPicPr>
          <p:cNvPr id="8" name="Picture 7" descr="A screenshot of a video call&#10;&#10;Description automatically generated">
            <a:extLst>
              <a:ext uri="{FF2B5EF4-FFF2-40B4-BE49-F238E27FC236}">
                <a16:creationId xmlns:a16="http://schemas.microsoft.com/office/drawing/2014/main" id="{6CA8A66E-63BC-BE2A-9642-7A78962E216C}"/>
              </a:ext>
            </a:extLst>
          </p:cNvPr>
          <p:cNvPicPr>
            <a:picLocks noChangeAspect="1"/>
          </p:cNvPicPr>
          <p:nvPr/>
        </p:nvPicPr>
        <p:blipFill>
          <a:blip r:embed="rId6"/>
          <a:stretch>
            <a:fillRect/>
          </a:stretch>
        </p:blipFill>
        <p:spPr>
          <a:xfrm>
            <a:off x="8903268" y="4281308"/>
            <a:ext cx="2163613" cy="2234781"/>
          </a:xfrm>
          <a:prstGeom prst="rect">
            <a:avLst/>
          </a:prstGeom>
        </p:spPr>
      </p:pic>
    </p:spTree>
    <p:extLst>
      <p:ext uri="{BB962C8B-B14F-4D97-AF65-F5344CB8AC3E}">
        <p14:creationId xmlns:p14="http://schemas.microsoft.com/office/powerpoint/2010/main" val="2572364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0068D-E0E3-054A-546A-3B8023489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009BB-250A-52C2-2054-2C3C7114933E}"/>
              </a:ext>
            </a:extLst>
          </p:cNvPr>
          <p:cNvSpPr>
            <a:spLocks noGrp="1"/>
          </p:cNvSpPr>
          <p:nvPr>
            <p:ph type="title"/>
          </p:nvPr>
        </p:nvSpPr>
        <p:spPr>
          <a:xfrm>
            <a:off x="882559" y="763328"/>
            <a:ext cx="9906000" cy="1382156"/>
          </a:xfrm>
        </p:spPr>
        <p:txBody>
          <a:bodyPr/>
          <a:lstStyle/>
          <a:p>
            <a:r>
              <a:rPr lang="en-GB" b="1" u="sng" dirty="0"/>
              <a:t>Neonatal </a:t>
            </a:r>
            <a:br>
              <a:rPr lang="en-GB" b="1" u="sng" dirty="0"/>
            </a:br>
            <a:r>
              <a:rPr lang="en-GB" b="1" u="sng" dirty="0"/>
              <a:t>Updates</a:t>
            </a:r>
            <a:endParaRPr lang="en-GB" dirty="0"/>
          </a:p>
        </p:txBody>
      </p:sp>
      <p:sp>
        <p:nvSpPr>
          <p:cNvPr id="3" name="TextBox 2">
            <a:extLst>
              <a:ext uri="{FF2B5EF4-FFF2-40B4-BE49-F238E27FC236}">
                <a16:creationId xmlns:a16="http://schemas.microsoft.com/office/drawing/2014/main" id="{6D8FD6D7-D3CC-0AEA-AE93-CB94770F0670}"/>
              </a:ext>
            </a:extLst>
          </p:cNvPr>
          <p:cNvSpPr txBox="1"/>
          <p:nvPr/>
        </p:nvSpPr>
        <p:spPr>
          <a:xfrm>
            <a:off x="437606" y="2632166"/>
            <a:ext cx="6283009" cy="3416320"/>
          </a:xfrm>
          <a:prstGeom prst="rect">
            <a:avLst/>
          </a:prstGeom>
          <a:noFill/>
        </p:spPr>
        <p:txBody>
          <a:bodyPr wrap="square" lIns="91440" tIns="45720" rIns="91440" bIns="45720" rtlCol="0" anchor="t">
            <a:spAutoFit/>
          </a:bodyPr>
          <a:lstStyle/>
          <a:p>
            <a:pPr marL="285750" indent="-285750">
              <a:buFont typeface="Arial,Sans-Serif" panose="020B0604020202020204" pitchFamily="34" charset="0"/>
              <a:buChar char="•"/>
            </a:pPr>
            <a:r>
              <a:rPr lang="en-GB" sz="2400" dirty="0">
                <a:latin typeface="Arial"/>
                <a:cs typeface="Arial"/>
              </a:rPr>
              <a:t>Starting to run online listening events in the coming months. </a:t>
            </a:r>
            <a:endParaRPr lang="en-US" sz="2400">
              <a:latin typeface="Arial"/>
              <a:cs typeface="Arial"/>
            </a:endParaRPr>
          </a:p>
          <a:p>
            <a:pPr marL="285750" indent="-285750">
              <a:buFont typeface="Arial,Sans-Serif" panose="020B0604020202020204" pitchFamily="34" charset="0"/>
              <a:buChar char="•"/>
            </a:pPr>
            <a:r>
              <a:rPr lang="en-GB" sz="2400" dirty="0">
                <a:latin typeface="Arial"/>
                <a:cs typeface="Arial"/>
              </a:rPr>
              <a:t>Project looking at Communcation between Postnatal ward and Neonatal Unit. </a:t>
            </a:r>
          </a:p>
          <a:p>
            <a:pPr marL="285750" indent="-285750">
              <a:buFont typeface="Arial,Sans-Serif" panose="020B0604020202020204" pitchFamily="34" charset="0"/>
              <a:buChar char="•"/>
            </a:pPr>
            <a:r>
              <a:rPr lang="en-GB" sz="2400" dirty="0">
                <a:latin typeface="Arial"/>
                <a:cs typeface="Arial"/>
              </a:rPr>
              <a:t>Celebrated World Prematurity Day 2023.</a:t>
            </a:r>
          </a:p>
          <a:p>
            <a:pPr marL="285750" indent="-285750">
              <a:buFont typeface="Arial,Sans-Serif" panose="020B0604020202020204" pitchFamily="34" charset="0"/>
              <a:buChar char="•"/>
            </a:pPr>
            <a:r>
              <a:rPr lang="en-GB" sz="2400" dirty="0">
                <a:latin typeface="Arial"/>
                <a:cs typeface="Arial"/>
              </a:rPr>
              <a:t>Face to face feedback with service users whilst on NNU and gather feedback, </a:t>
            </a:r>
          </a:p>
          <a:p>
            <a:pPr marL="285750" indent="-285750">
              <a:buFont typeface="Arial,Sans-Serif" panose="020B0604020202020204" pitchFamily="34" charset="0"/>
              <a:buChar char="•"/>
            </a:pPr>
            <a:endParaRPr lang="en-GB" sz="2400" dirty="0">
              <a:latin typeface="Arial"/>
              <a:cs typeface="Arial"/>
            </a:endParaRPr>
          </a:p>
        </p:txBody>
      </p:sp>
      <p:pic>
        <p:nvPicPr>
          <p:cNvPr id="5" name="Picture 4" descr="A screenshot of a cell phone&#10;&#10;Description automatically generated">
            <a:extLst>
              <a:ext uri="{FF2B5EF4-FFF2-40B4-BE49-F238E27FC236}">
                <a16:creationId xmlns:a16="http://schemas.microsoft.com/office/drawing/2014/main" id="{E59C3885-39BD-AFCF-19CC-9B3A9A23A23E}"/>
              </a:ext>
            </a:extLst>
          </p:cNvPr>
          <p:cNvPicPr>
            <a:picLocks noChangeAspect="1"/>
          </p:cNvPicPr>
          <p:nvPr/>
        </p:nvPicPr>
        <p:blipFill rotWithShape="1">
          <a:blip r:embed="rId2"/>
          <a:srcRect t="7591" b="15512"/>
          <a:stretch/>
        </p:blipFill>
        <p:spPr>
          <a:xfrm rot="-420000">
            <a:off x="9354534" y="3154907"/>
            <a:ext cx="2187139" cy="3613226"/>
          </a:xfrm>
          <a:prstGeom prst="rect">
            <a:avLst/>
          </a:prstGeom>
        </p:spPr>
      </p:pic>
      <p:pic>
        <p:nvPicPr>
          <p:cNvPr id="6" name="Picture 5" descr="A screenshot of a phone&#10;&#10;Description automatically generated">
            <a:extLst>
              <a:ext uri="{FF2B5EF4-FFF2-40B4-BE49-F238E27FC236}">
                <a16:creationId xmlns:a16="http://schemas.microsoft.com/office/drawing/2014/main" id="{A2E88AF2-A87B-2943-ED2B-F748D099499F}"/>
              </a:ext>
            </a:extLst>
          </p:cNvPr>
          <p:cNvPicPr>
            <a:picLocks noChangeAspect="1"/>
          </p:cNvPicPr>
          <p:nvPr/>
        </p:nvPicPr>
        <p:blipFill rotWithShape="1">
          <a:blip r:embed="rId3"/>
          <a:srcRect l="-44" t="9812" r="406" b="15667"/>
          <a:stretch/>
        </p:blipFill>
        <p:spPr>
          <a:xfrm rot="840000">
            <a:off x="9705706" y="195727"/>
            <a:ext cx="1980464" cy="3216390"/>
          </a:xfrm>
          <a:prstGeom prst="rect">
            <a:avLst/>
          </a:prstGeom>
        </p:spPr>
      </p:pic>
      <p:pic>
        <p:nvPicPr>
          <p:cNvPr id="7" name="Picture 6" descr="A screenshot of a phone&#10;&#10;Description automatically generated">
            <a:extLst>
              <a:ext uri="{FF2B5EF4-FFF2-40B4-BE49-F238E27FC236}">
                <a16:creationId xmlns:a16="http://schemas.microsoft.com/office/drawing/2014/main" id="{8E2690B7-852F-B067-5670-66FE94665481}"/>
              </a:ext>
            </a:extLst>
          </p:cNvPr>
          <p:cNvPicPr>
            <a:picLocks noChangeAspect="1"/>
          </p:cNvPicPr>
          <p:nvPr/>
        </p:nvPicPr>
        <p:blipFill>
          <a:blip r:embed="rId4"/>
          <a:stretch>
            <a:fillRect/>
          </a:stretch>
        </p:blipFill>
        <p:spPr>
          <a:xfrm>
            <a:off x="6655094" y="1207801"/>
            <a:ext cx="2189888" cy="3869872"/>
          </a:xfrm>
          <a:prstGeom prst="rect">
            <a:avLst/>
          </a:prstGeom>
        </p:spPr>
      </p:pic>
    </p:spTree>
    <p:extLst>
      <p:ext uri="{BB962C8B-B14F-4D97-AF65-F5344CB8AC3E}">
        <p14:creationId xmlns:p14="http://schemas.microsoft.com/office/powerpoint/2010/main" val="189471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AAE0-459D-6A1C-B762-9DE7DFC190D4}"/>
              </a:ext>
            </a:extLst>
          </p:cNvPr>
          <p:cNvSpPr>
            <a:spLocks noGrp="1"/>
          </p:cNvSpPr>
          <p:nvPr>
            <p:ph type="title"/>
          </p:nvPr>
        </p:nvSpPr>
        <p:spPr>
          <a:xfrm>
            <a:off x="765544" y="522418"/>
            <a:ext cx="9906000" cy="1382156"/>
          </a:xfrm>
        </p:spPr>
        <p:txBody>
          <a:bodyPr/>
          <a:lstStyle/>
          <a:p>
            <a:r>
              <a:rPr lang="en-GB" b="1" u="sng" dirty="0"/>
              <a:t>Raising the </a:t>
            </a:r>
            <a:br>
              <a:rPr lang="en-GB" b="1" u="sng" dirty="0"/>
            </a:br>
            <a:r>
              <a:rPr lang="en-GB" b="1" u="sng" dirty="0"/>
              <a:t>Profile</a:t>
            </a:r>
          </a:p>
        </p:txBody>
      </p:sp>
      <p:sp>
        <p:nvSpPr>
          <p:cNvPr id="3" name="Content Placeholder 2">
            <a:extLst>
              <a:ext uri="{FF2B5EF4-FFF2-40B4-BE49-F238E27FC236}">
                <a16:creationId xmlns:a16="http://schemas.microsoft.com/office/drawing/2014/main" id="{899FD128-C35D-FB3B-C2B1-1E5D2D22D4DB}"/>
              </a:ext>
            </a:extLst>
          </p:cNvPr>
          <p:cNvSpPr>
            <a:spLocks noGrp="1"/>
          </p:cNvSpPr>
          <p:nvPr>
            <p:ph idx="1"/>
          </p:nvPr>
        </p:nvSpPr>
        <p:spPr>
          <a:xfrm>
            <a:off x="218929" y="2035096"/>
            <a:ext cx="6756745" cy="5342862"/>
          </a:xfrm>
        </p:spPr>
        <p:txBody>
          <a:bodyPr>
            <a:normAutofit/>
          </a:bodyPr>
          <a:lstStyle/>
          <a:p>
            <a:r>
              <a:rPr lang="en-GB" dirty="0"/>
              <a:t>Toddle About Advert paid for another year – cost split between BLMK MVP’s</a:t>
            </a:r>
          </a:p>
          <a:p>
            <a:r>
              <a:rPr lang="en-GB" dirty="0"/>
              <a:t>Increased number of places where our leaflet is being displayed – service user volunteers are helping to share and display leaflets in the community and at groups.</a:t>
            </a:r>
          </a:p>
          <a:p>
            <a:pPr marL="0" indent="0">
              <a:buNone/>
            </a:pPr>
            <a:endParaRPr lang="en-GB" dirty="0"/>
          </a:p>
          <a:p>
            <a:pPr marL="0" indent="0">
              <a:buNone/>
            </a:pPr>
            <a:endParaRPr lang="en-GB" dirty="0"/>
          </a:p>
        </p:txBody>
      </p:sp>
      <p:pic>
        <p:nvPicPr>
          <p:cNvPr id="5" name="Picture 4" descr="Graphical user interface&#10;&#10;Description automatically generated">
            <a:extLst>
              <a:ext uri="{FF2B5EF4-FFF2-40B4-BE49-F238E27FC236}">
                <a16:creationId xmlns:a16="http://schemas.microsoft.com/office/drawing/2014/main" id="{06FAB1AC-64E9-B3DA-BE54-36016C90B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7" y="4461604"/>
            <a:ext cx="1745449" cy="2396395"/>
          </a:xfrm>
          <a:prstGeom prst="rect">
            <a:avLst/>
          </a:prstGeom>
        </p:spPr>
      </p:pic>
      <p:pic>
        <p:nvPicPr>
          <p:cNvPr id="6" name="Picture 5">
            <a:extLst>
              <a:ext uri="{FF2B5EF4-FFF2-40B4-BE49-F238E27FC236}">
                <a16:creationId xmlns:a16="http://schemas.microsoft.com/office/drawing/2014/main" id="{70024BD8-488D-5DD2-E66F-85E555CB2133}"/>
              </a:ext>
            </a:extLst>
          </p:cNvPr>
          <p:cNvPicPr>
            <a:picLocks noChangeAspect="1"/>
          </p:cNvPicPr>
          <p:nvPr/>
        </p:nvPicPr>
        <p:blipFill>
          <a:blip r:embed="rId3"/>
          <a:stretch>
            <a:fillRect/>
          </a:stretch>
        </p:blipFill>
        <p:spPr>
          <a:xfrm>
            <a:off x="7294198" y="1198746"/>
            <a:ext cx="3156788" cy="2325761"/>
          </a:xfrm>
          <a:prstGeom prst="rect">
            <a:avLst/>
          </a:prstGeom>
        </p:spPr>
      </p:pic>
      <p:pic>
        <p:nvPicPr>
          <p:cNvPr id="9" name="Picture 8" descr="A white board with posters on it&#10;&#10;Description automatically generated">
            <a:extLst>
              <a:ext uri="{FF2B5EF4-FFF2-40B4-BE49-F238E27FC236}">
                <a16:creationId xmlns:a16="http://schemas.microsoft.com/office/drawing/2014/main" id="{1EDACF27-6D74-F8F9-3100-0A0C59485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723" y="3513909"/>
            <a:ext cx="2519739" cy="3357466"/>
          </a:xfrm>
          <a:prstGeom prst="rect">
            <a:avLst/>
          </a:prstGeom>
        </p:spPr>
      </p:pic>
      <p:pic>
        <p:nvPicPr>
          <p:cNvPr id="11" name="Picture 10" descr="A poster on a wall&#10;&#10;Description automatically generated">
            <a:extLst>
              <a:ext uri="{FF2B5EF4-FFF2-40B4-BE49-F238E27FC236}">
                <a16:creationId xmlns:a16="http://schemas.microsoft.com/office/drawing/2014/main" id="{37936DD6-FF14-9BA6-5EC2-C04FE0440D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8670" y="3513909"/>
            <a:ext cx="2508068" cy="3344091"/>
          </a:xfrm>
          <a:prstGeom prst="rect">
            <a:avLst/>
          </a:prstGeom>
        </p:spPr>
      </p:pic>
      <p:pic>
        <p:nvPicPr>
          <p:cNvPr id="13" name="Picture 12" descr="A bulletin board with many posters&#10;&#10;Description automatically generated">
            <a:extLst>
              <a:ext uri="{FF2B5EF4-FFF2-40B4-BE49-F238E27FC236}">
                <a16:creationId xmlns:a16="http://schemas.microsoft.com/office/drawing/2014/main" id="{411481A7-7AF4-0781-18E7-B79108377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747" y="22359"/>
            <a:ext cx="2596891" cy="1947668"/>
          </a:xfrm>
          <a:prstGeom prst="rect">
            <a:avLst/>
          </a:prstGeom>
        </p:spPr>
      </p:pic>
      <p:pic>
        <p:nvPicPr>
          <p:cNvPr id="7" name="Picture 6" descr="A cork board with a green and blue sticker&#10;&#10;Description automatically generated">
            <a:extLst>
              <a:ext uri="{FF2B5EF4-FFF2-40B4-BE49-F238E27FC236}">
                <a16:creationId xmlns:a16="http://schemas.microsoft.com/office/drawing/2014/main" id="{11FD4364-8315-381D-3BBC-2AE343E2D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9888" y="1455101"/>
            <a:ext cx="1534075" cy="2045433"/>
          </a:xfrm>
          <a:prstGeom prst="rect">
            <a:avLst/>
          </a:prstGeom>
        </p:spPr>
      </p:pic>
      <p:sp>
        <p:nvSpPr>
          <p:cNvPr id="14" name="TextBox 13">
            <a:extLst>
              <a:ext uri="{FF2B5EF4-FFF2-40B4-BE49-F238E27FC236}">
                <a16:creationId xmlns:a16="http://schemas.microsoft.com/office/drawing/2014/main" id="{D7A4F2F6-7347-1547-F12B-A84E291D9E25}"/>
              </a:ext>
            </a:extLst>
          </p:cNvPr>
          <p:cNvSpPr txBox="1"/>
          <p:nvPr/>
        </p:nvSpPr>
        <p:spPr>
          <a:xfrm>
            <a:off x="1846921" y="4216458"/>
            <a:ext cx="532964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200 leaflets being handed out across pre-loved baby/toddler markets in Feb and March</a:t>
            </a:r>
          </a:p>
          <a:p>
            <a:pPr marL="285750" indent="-285750">
              <a:buFont typeface="Arial" panose="020B0604020202020204" pitchFamily="34" charset="0"/>
              <a:buChar char="•"/>
            </a:pPr>
            <a:r>
              <a:rPr lang="en-GB" sz="2400" dirty="0"/>
              <a:t>Local Birth Support businesses handing out leaflets in goody bags at antenatal classes</a:t>
            </a:r>
          </a:p>
        </p:txBody>
      </p:sp>
    </p:spTree>
    <p:extLst>
      <p:ext uri="{BB962C8B-B14F-4D97-AF65-F5344CB8AC3E}">
        <p14:creationId xmlns:p14="http://schemas.microsoft.com/office/powerpoint/2010/main" val="53602933"/>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464</TotalTime>
  <Words>1160</Words>
  <Application>Microsoft Office PowerPoint</Application>
  <PresentationFormat>Widescreen</PresentationFormat>
  <Paragraphs>135</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Arial,Sans-Serif</vt:lpstr>
      <vt:lpstr>Calibri</vt:lpstr>
      <vt:lpstr>Univers Condensed Light</vt:lpstr>
      <vt:lpstr>Walbaum Display Light</vt:lpstr>
      <vt:lpstr>AngleLinesVTI</vt:lpstr>
      <vt:lpstr>PowerPoint Presentation</vt:lpstr>
      <vt:lpstr>Finance Update</vt:lpstr>
      <vt:lpstr>Finance PLAn</vt:lpstr>
      <vt:lpstr>Updates</vt:lpstr>
      <vt:lpstr>Engagement Lead Updates</vt:lpstr>
      <vt:lpstr>Meet the Team info</vt:lpstr>
      <vt:lpstr>Neonatal  Updates</vt:lpstr>
      <vt:lpstr>Neonatal  Updates</vt:lpstr>
      <vt:lpstr>Raising the  Profile</vt:lpstr>
      <vt:lpstr>Social Media</vt:lpstr>
      <vt:lpstr>Feedback Themes and Actions</vt:lpstr>
      <vt:lpstr>Feedback Themes and Actions</vt:lpstr>
      <vt:lpstr>Feedback Themes and Actions</vt:lpstr>
      <vt:lpstr>Service User Questions</vt:lpstr>
      <vt:lpstr>Upcoming Projects/Work</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Roxanna Clarke</dc:creator>
  <cp:lastModifiedBy>Roxanna Clarke</cp:lastModifiedBy>
  <cp:revision>4</cp:revision>
  <dcterms:created xsi:type="dcterms:W3CDTF">2023-04-24T18:42:27Z</dcterms:created>
  <dcterms:modified xsi:type="dcterms:W3CDTF">2024-01-29T19:38:27Z</dcterms:modified>
</cp:coreProperties>
</file>