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80B83-DD30-4E0C-B953-4CA5518FD3A9}" v="6" dt="2023-04-25T19:59:42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a Clarke" userId="d99b10ff052447aa" providerId="LiveId" clId="{7FA80B83-DD30-4E0C-B953-4CA5518FD3A9}"/>
    <pc:docChg chg="custSel addSld modSld">
      <pc:chgData name="Roxanna Clarke" userId="d99b10ff052447aa" providerId="LiveId" clId="{7FA80B83-DD30-4E0C-B953-4CA5518FD3A9}" dt="2023-04-25T20:03:14.993" v="1281" actId="20577"/>
      <pc:docMkLst>
        <pc:docMk/>
      </pc:docMkLst>
      <pc:sldChg chg="addSp modSp mod">
        <pc:chgData name="Roxanna Clarke" userId="d99b10ff052447aa" providerId="LiveId" clId="{7FA80B83-DD30-4E0C-B953-4CA5518FD3A9}" dt="2023-04-25T19:51:02.926" v="10" actId="1076"/>
        <pc:sldMkLst>
          <pc:docMk/>
          <pc:sldMk cId="53602933" sldId="259"/>
        </pc:sldMkLst>
        <pc:spChg chg="mod">
          <ac:chgData name="Roxanna Clarke" userId="d99b10ff052447aa" providerId="LiveId" clId="{7FA80B83-DD30-4E0C-B953-4CA5518FD3A9}" dt="2023-04-25T19:50:55.236" v="9" actId="27636"/>
          <ac:spMkLst>
            <pc:docMk/>
            <pc:sldMk cId="53602933" sldId="259"/>
            <ac:spMk id="3" creationId="{899FD128-C35D-FB3B-C2B1-1E5D2D22D4DB}"/>
          </ac:spMkLst>
        </pc:spChg>
        <pc:picChg chg="add mod">
          <ac:chgData name="Roxanna Clarke" userId="d99b10ff052447aa" providerId="LiveId" clId="{7FA80B83-DD30-4E0C-B953-4CA5518FD3A9}" dt="2023-04-25T19:51:02.926" v="10" actId="1076"/>
          <ac:picMkLst>
            <pc:docMk/>
            <pc:sldMk cId="53602933" sldId="259"/>
            <ac:picMk id="5" creationId="{06FAB1AC-64E9-B3DA-BE54-36016C90B161}"/>
          </ac:picMkLst>
        </pc:picChg>
      </pc:sldChg>
      <pc:sldChg chg="addSp modSp mod">
        <pc:chgData name="Roxanna Clarke" userId="d99b10ff052447aa" providerId="LiveId" clId="{7FA80B83-DD30-4E0C-B953-4CA5518FD3A9}" dt="2023-04-25T19:52:33.042" v="24" actId="1076"/>
        <pc:sldMkLst>
          <pc:docMk/>
          <pc:sldMk cId="2951303953" sldId="260"/>
        </pc:sldMkLst>
        <pc:spChg chg="mod">
          <ac:chgData name="Roxanna Clarke" userId="d99b10ff052447aa" providerId="LiveId" clId="{7FA80B83-DD30-4E0C-B953-4CA5518FD3A9}" dt="2023-04-25T19:51:50.943" v="17" actId="27636"/>
          <ac:spMkLst>
            <pc:docMk/>
            <pc:sldMk cId="2951303953" sldId="260"/>
            <ac:spMk id="3" creationId="{1CFCE34D-F160-A772-90E6-7772BA89DED2}"/>
          </ac:spMkLst>
        </pc:spChg>
        <pc:picChg chg="add mod">
          <ac:chgData name="Roxanna Clarke" userId="d99b10ff052447aa" providerId="LiveId" clId="{7FA80B83-DD30-4E0C-B953-4CA5518FD3A9}" dt="2023-04-25T19:52:33.042" v="24" actId="1076"/>
          <ac:picMkLst>
            <pc:docMk/>
            <pc:sldMk cId="2951303953" sldId="260"/>
            <ac:picMk id="5" creationId="{44D1DBCB-FA55-11F5-DE31-2C7BF05379A0}"/>
          </ac:picMkLst>
        </pc:picChg>
        <pc:picChg chg="add mod">
          <ac:chgData name="Roxanna Clarke" userId="d99b10ff052447aa" providerId="LiveId" clId="{7FA80B83-DD30-4E0C-B953-4CA5518FD3A9}" dt="2023-04-25T19:52:30.708" v="23" actId="1076"/>
          <ac:picMkLst>
            <pc:docMk/>
            <pc:sldMk cId="2951303953" sldId="260"/>
            <ac:picMk id="7" creationId="{CC29F118-8A4A-B209-E195-7C2E81C93358}"/>
          </ac:picMkLst>
        </pc:picChg>
      </pc:sldChg>
      <pc:sldChg chg="addSp delSp modSp new mod">
        <pc:chgData name="Roxanna Clarke" userId="d99b10ff052447aa" providerId="LiveId" clId="{7FA80B83-DD30-4E0C-B953-4CA5518FD3A9}" dt="2023-04-25T20:03:14.993" v="1281" actId="20577"/>
        <pc:sldMkLst>
          <pc:docMk/>
          <pc:sldMk cId="490150326" sldId="262"/>
        </pc:sldMkLst>
        <pc:spChg chg="del">
          <ac:chgData name="Roxanna Clarke" userId="d99b10ff052447aa" providerId="LiveId" clId="{7FA80B83-DD30-4E0C-B953-4CA5518FD3A9}" dt="2023-04-25T19:59:15.246" v="624" actId="478"/>
          <ac:spMkLst>
            <pc:docMk/>
            <pc:sldMk cId="490150326" sldId="262"/>
            <ac:spMk id="2" creationId="{11CC5C8C-396D-F382-AA9E-5EAD9185F1A3}"/>
          </ac:spMkLst>
        </pc:spChg>
        <pc:spChg chg="mod">
          <ac:chgData name="Roxanna Clarke" userId="d99b10ff052447aa" providerId="LiveId" clId="{7FA80B83-DD30-4E0C-B953-4CA5518FD3A9}" dt="2023-04-25T20:03:14.993" v="1281" actId="20577"/>
          <ac:spMkLst>
            <pc:docMk/>
            <pc:sldMk cId="490150326" sldId="262"/>
            <ac:spMk id="3" creationId="{FF1B5675-93E4-0E02-89AC-27B4E3F9EC1A}"/>
          </ac:spMkLst>
        </pc:spChg>
        <pc:spChg chg="add mod">
          <ac:chgData name="Roxanna Clarke" userId="d99b10ff052447aa" providerId="LiveId" clId="{7FA80B83-DD30-4E0C-B953-4CA5518FD3A9}" dt="2023-04-25T19:59:58.235" v="654" actId="1076"/>
          <ac:spMkLst>
            <pc:docMk/>
            <pc:sldMk cId="490150326" sldId="262"/>
            <ac:spMk id="4" creationId="{D0499075-02E3-E8CB-67B6-720FB9EDDFE5}"/>
          </ac:spMkLst>
        </pc:spChg>
      </pc:sldChg>
      <pc:sldChg chg="addSp modSp new mod">
        <pc:chgData name="Roxanna Clarke" userId="d99b10ff052447aa" providerId="LiveId" clId="{7FA80B83-DD30-4E0C-B953-4CA5518FD3A9}" dt="2023-04-25T19:58:28.416" v="623" actId="313"/>
        <pc:sldMkLst>
          <pc:docMk/>
          <pc:sldMk cId="3145693210" sldId="263"/>
        </pc:sldMkLst>
        <pc:spChg chg="mod">
          <ac:chgData name="Roxanna Clarke" userId="d99b10ff052447aa" providerId="LiveId" clId="{7FA80B83-DD30-4E0C-B953-4CA5518FD3A9}" dt="2023-04-25T19:52:52.391" v="26"/>
          <ac:spMkLst>
            <pc:docMk/>
            <pc:sldMk cId="3145693210" sldId="263"/>
            <ac:spMk id="2" creationId="{45A83840-B8B8-2F67-596B-1A558067A53E}"/>
          </ac:spMkLst>
        </pc:spChg>
        <pc:spChg chg="mod">
          <ac:chgData name="Roxanna Clarke" userId="d99b10ff052447aa" providerId="LiveId" clId="{7FA80B83-DD30-4E0C-B953-4CA5518FD3A9}" dt="2023-04-25T19:58:28.416" v="623" actId="313"/>
          <ac:spMkLst>
            <pc:docMk/>
            <pc:sldMk cId="3145693210" sldId="263"/>
            <ac:spMk id="3" creationId="{2599FF5D-1989-58BD-F328-8FE312DF9086}"/>
          </ac:spMkLst>
        </pc:spChg>
        <pc:picChg chg="add mod">
          <ac:chgData name="Roxanna Clarke" userId="d99b10ff052447aa" providerId="LiveId" clId="{7FA80B83-DD30-4E0C-B953-4CA5518FD3A9}" dt="2023-04-25T19:56:36.133" v="427" actId="1076"/>
          <ac:picMkLst>
            <pc:docMk/>
            <pc:sldMk cId="3145693210" sldId="263"/>
            <ac:picMk id="5" creationId="{FBCD709C-E891-1629-AE63-3CA409F18CDC}"/>
          </ac:picMkLst>
        </pc:picChg>
        <pc:picChg chg="add mod">
          <ac:chgData name="Roxanna Clarke" userId="d99b10ff052447aa" providerId="LiveId" clId="{7FA80B83-DD30-4E0C-B953-4CA5518FD3A9}" dt="2023-04-25T19:57:27.755" v="435" actId="14100"/>
          <ac:picMkLst>
            <pc:docMk/>
            <pc:sldMk cId="3145693210" sldId="263"/>
            <ac:picMk id="7" creationId="{A06AEC50-5317-D7B1-B4EF-199981803C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7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4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ternityvoicesblmk.co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8F92FE-E706-460E-95F3-8B49EF54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DD23DDC-4FC3-BBE1-7CB8-3292AE5A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30" y="1609289"/>
            <a:ext cx="8529851" cy="32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11E4D-C34B-7E92-A5EE-B2FAD5AB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0" y="714374"/>
            <a:ext cx="2472454" cy="1857375"/>
          </a:xfrm>
        </p:spPr>
        <p:txBody>
          <a:bodyPr anchor="t">
            <a:normAutofit/>
          </a:bodyPr>
          <a:lstStyle/>
          <a:p>
            <a:r>
              <a:rPr lang="en-GB" sz="2000" b="1" i="0" u="sng">
                <a:latin typeface="Arial" panose="020B0604020202020204" pitchFamily="34" charset="0"/>
                <a:cs typeface="Arial" panose="020B0604020202020204" pitchFamily="34" charset="0"/>
              </a:rPr>
              <a:t>Finance Update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509FCB-37CB-76D1-50B1-F81143EBE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62149"/>
              </p:ext>
            </p:extLst>
          </p:nvPr>
        </p:nvGraphicFramePr>
        <p:xfrm>
          <a:off x="4106587" y="4126282"/>
          <a:ext cx="4939733" cy="1382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6173">
                  <a:extLst>
                    <a:ext uri="{9D8B030D-6E8A-4147-A177-3AD203B41FA5}">
                      <a16:colId xmlns:a16="http://schemas.microsoft.com/office/drawing/2014/main" val="2302559301"/>
                    </a:ext>
                  </a:extLst>
                </a:gridCol>
                <a:gridCol w="2523560">
                  <a:extLst>
                    <a:ext uri="{9D8B030D-6E8A-4147-A177-3AD203B41FA5}">
                      <a16:colId xmlns:a16="http://schemas.microsoft.com/office/drawing/2014/main" val="876789799"/>
                    </a:ext>
                  </a:extLst>
                </a:gridCol>
              </a:tblGrid>
              <a:tr h="34553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Forward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18,028.25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2924849"/>
                  </a:ext>
                </a:extLst>
              </a:tr>
              <a:tr h="34553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Receipts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26,984.19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855205347"/>
                  </a:ext>
                </a:extLst>
              </a:tr>
              <a:tr h="34553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Payments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28,591.48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596994481"/>
                  </a:ext>
                </a:extLst>
              </a:tr>
              <a:tr h="34553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ending 22/23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16,420.96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1369875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A83012-19ED-D00F-5E50-EC3635BB2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58999"/>
              </p:ext>
            </p:extLst>
          </p:nvPr>
        </p:nvGraphicFramePr>
        <p:xfrm>
          <a:off x="4106586" y="931025"/>
          <a:ext cx="5813189" cy="1988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9218">
                  <a:extLst>
                    <a:ext uri="{9D8B030D-6E8A-4147-A177-3AD203B41FA5}">
                      <a16:colId xmlns:a16="http://schemas.microsoft.com/office/drawing/2014/main" val="2135921149"/>
                    </a:ext>
                  </a:extLst>
                </a:gridCol>
                <a:gridCol w="1903971">
                  <a:extLst>
                    <a:ext uri="{9D8B030D-6E8A-4147-A177-3AD203B41FA5}">
                      <a16:colId xmlns:a16="http://schemas.microsoft.com/office/drawing/2014/main" val="2267676207"/>
                    </a:ext>
                  </a:extLst>
                </a:gridCol>
              </a:tblGrid>
              <a:tr h="233918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 Summary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897381875"/>
                  </a:ext>
                </a:extLst>
              </a:tr>
              <a:tr h="233918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Honorarium Payments for chairs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21,600.00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7405098"/>
                  </a:ext>
                </a:extLst>
              </a:tr>
              <a:tr h="233918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Hours claimed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4,950.00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4191498"/>
                  </a:ext>
                </a:extLst>
              </a:tr>
              <a:tr h="233918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 expenses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702.47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538690470"/>
                  </a:ext>
                </a:extLst>
              </a:tr>
              <a:tr h="314354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User Payments and Expenses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493.41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56009293"/>
                  </a:ext>
                </a:extLst>
              </a:tr>
              <a:tr h="233918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and Marketing Materials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3,117.60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74816506"/>
                  </a:ext>
                </a:extLst>
              </a:tr>
              <a:tr h="233918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1901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8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9139E-E6E0-5007-D94F-845D3047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0" y="714374"/>
            <a:ext cx="2472454" cy="1857375"/>
          </a:xfrm>
        </p:spPr>
        <p:txBody>
          <a:bodyPr anchor="t">
            <a:normAutofit/>
          </a:bodyPr>
          <a:lstStyle/>
          <a:p>
            <a:r>
              <a:rPr lang="en-GB" sz="2000" b="1" i="0" u="sng">
                <a:latin typeface="Arial" panose="020B0604020202020204" pitchFamily="34" charset="0"/>
                <a:cs typeface="Arial" panose="020B0604020202020204" pitchFamily="34" charset="0"/>
              </a:rPr>
              <a:t>Finance PLAn</a:t>
            </a:r>
            <a:endParaRPr lang="en-GB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CEA3E1-6C43-ECB7-2FE1-AE586A276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54435"/>
              </p:ext>
            </p:extLst>
          </p:nvPr>
        </p:nvGraphicFramePr>
        <p:xfrm>
          <a:off x="4480237" y="788465"/>
          <a:ext cx="6677122" cy="5245632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5558389">
                  <a:extLst>
                    <a:ext uri="{9D8B030D-6E8A-4147-A177-3AD203B41FA5}">
                      <a16:colId xmlns:a16="http://schemas.microsoft.com/office/drawing/2014/main" val="2951907703"/>
                    </a:ext>
                  </a:extLst>
                </a:gridCol>
                <a:gridCol w="1118733">
                  <a:extLst>
                    <a:ext uri="{9D8B030D-6E8A-4147-A177-3AD203B41FA5}">
                      <a16:colId xmlns:a16="http://schemas.microsoft.com/office/drawing/2014/main" val="2405133683"/>
                    </a:ext>
                  </a:extLst>
                </a:gridCol>
              </a:tblGrid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Awarded for 23/23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33,369.66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2405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funds awarded for pre-conception project work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5,850.00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67863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r" fontAlgn="t"/>
                      <a:r>
                        <a:rPr lang="en-GB" sz="1700" b="1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700" b="1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39,219.66</a:t>
                      </a:r>
                      <a:endParaRPr lang="en-GB" sz="1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36656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Co-chair funding - 12 days per month 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10,800.00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33669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Role - Enagagment Lead - 4 days per month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7,200.00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35047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Role - Neonatal Lead - 2 days per month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3,600.00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45911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 expenses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4,000.00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079503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User payments and expenses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2,000.00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16925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Marketing/Events and unexpected costs 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2,500.00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551566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1,000.00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112811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Contingency fund - 3 months role hours only 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8,100.00</a:t>
                      </a:r>
                      <a:endParaRPr lang="en-GB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09490"/>
                  </a:ext>
                </a:extLst>
              </a:tr>
              <a:tr h="437136">
                <a:tc>
                  <a:txBody>
                    <a:bodyPr/>
                    <a:lstStyle/>
                    <a:p>
                      <a:pPr algn="r" fontAlgn="t"/>
                      <a:r>
                        <a:rPr lang="en-GB" sz="1700" b="1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39,200.00</a:t>
                      </a:r>
                      <a:endParaRPr lang="en-GB" sz="1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" marR="6697" marT="12856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6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40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AAE0-459D-6A1C-B762-9DE7DFC1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44" y="139996"/>
            <a:ext cx="9906000" cy="1382156"/>
          </a:xfrm>
        </p:spPr>
        <p:txBody>
          <a:bodyPr/>
          <a:lstStyle/>
          <a:p>
            <a:r>
              <a:rPr lang="en-GB" b="1" u="sng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D128-C35D-FB3B-C2B1-1E5D2D22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84" y="1323752"/>
            <a:ext cx="7875687" cy="4423905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Centre:MK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have now agreed and placed out leaflets in the Baby Change Area and are locating places for the MVP poster to be displayed.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Subscription to Mum to Mum Facebook group through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GoToBusiness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help promote the MVP and direct people to the Maternity Voices page and survey. Allows for weekly posts in the group to promote the MVP and any surveys/projects etc. Currently the Mum to Mum group has 21,000+followers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Toddle About Magazine subscription – allows for advertising of MVP events and section on Toddle about website. Along. with quarterly printed half page advert. Building momentum – 80 clicks redirected to the BLMK Maternity Voices website.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Maternity Voices website for BLMK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www.maternityvoicesblmk.co.uk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6FAB1AC-64E9-B3DA-BE54-36016C90B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71" y="1027947"/>
            <a:ext cx="3057088" cy="41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FE25-33B1-985E-C92C-2EE8DA64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246322"/>
            <a:ext cx="9906000" cy="1382156"/>
          </a:xfrm>
        </p:spPr>
        <p:txBody>
          <a:bodyPr/>
          <a:lstStyle/>
          <a:p>
            <a:r>
              <a:rPr lang="en-GB" b="1" u="sng" dirty="0"/>
              <a:t>Updates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E34D-F160-A772-90E6-7772BA89D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7" y="1416788"/>
            <a:ext cx="6816533" cy="43504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Events this Quarter: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360 Parent and Toddler Fayre – spoke to around 30 service users. Increased awareness of the MVP, around 80% had not heard of the MVP before. Huge amount of feedback received.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Meet The Team Event – MKUH maternity team and MKUH. Around 35 expectant parents spoken to and feedback on their experience so far and previous experiences. 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Two online listening events – one at lunch and one in the evening. 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Childrens centre mum and baby group attended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text, person, person, standing&#10;&#10;Description automatically generated">
            <a:extLst>
              <a:ext uri="{FF2B5EF4-FFF2-40B4-BE49-F238E27FC236}">
                <a16:creationId xmlns:a16="http://schemas.microsoft.com/office/drawing/2014/main" id="{44D1DBCB-FA55-11F5-DE31-2C7BF0537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39" y="269182"/>
            <a:ext cx="2571750" cy="3429000"/>
          </a:xfrm>
          <a:prstGeom prst="rect">
            <a:avLst/>
          </a:prstGeom>
        </p:spPr>
      </p:pic>
      <p:pic>
        <p:nvPicPr>
          <p:cNvPr id="7" name="Picture 6" descr="Two people standing in front of a display&#10;&#10;Description automatically generated with low confidence">
            <a:extLst>
              <a:ext uri="{FF2B5EF4-FFF2-40B4-BE49-F238E27FC236}">
                <a16:creationId xmlns:a16="http://schemas.microsoft.com/office/drawing/2014/main" id="{CC29F118-8A4A-B209-E195-7C2E81C93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31" y="3505743"/>
            <a:ext cx="4257766" cy="31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0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3840-B8B8-2F67-596B-1A558067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Updates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9FF5D-1989-58BD-F328-8FE312DF9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09554"/>
            <a:ext cx="5906386" cy="3949995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Temi</a:t>
            </a:r>
            <a:r>
              <a:rPr lang="en-GB" dirty="0"/>
              <a:t> attended the Maternity and Neonatal Summit in Leeds – real emphasis on MVP input and involvement in service development. She was also lucky enough to meet Jacqueline Dunkley-Bent (Chief Midwifery Officer for England)</a:t>
            </a:r>
          </a:p>
          <a:p>
            <a:r>
              <a:rPr lang="en-GB" dirty="0"/>
              <a:t>IT equipment donated by JL – 2 laptops and a tablet!</a:t>
            </a:r>
          </a:p>
          <a:p>
            <a:r>
              <a:rPr lang="en-GB" dirty="0"/>
              <a:t>Delivery of MVP ‘uniform’ - for each co-chair and t-shirts for when volunteers support us at face to face events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FBCD709C-E891-1629-AE63-3CA409F18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300445"/>
            <a:ext cx="3805647" cy="2854235"/>
          </a:xfrm>
          <a:prstGeom prst="rect">
            <a:avLst/>
          </a:prstGeom>
        </p:spPr>
      </p:pic>
      <p:pic>
        <p:nvPicPr>
          <p:cNvPr id="7" name="Picture 6" descr="A group of people holding certificates&#10;&#10;Description automatically generated with medium confidence">
            <a:extLst>
              <a:ext uri="{FF2B5EF4-FFF2-40B4-BE49-F238E27FC236}">
                <a16:creationId xmlns:a16="http://schemas.microsoft.com/office/drawing/2014/main" id="{A06AEC50-5317-D7B1-B4EF-199981803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3510528"/>
            <a:ext cx="4001589" cy="30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E9C5-92D3-F3F9-D7F4-89FB8A2F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Feedback Themes and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EB7F-7138-2E21-71DA-6543EF92A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Gestational Diabetes – meeting with GDM midwives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Birth Reflections service and Debrief – liaised with Cat PMA and guidance and PIL currently under review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Labour ward refresh – some changes implemented following feedback.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Delayed cord clamping – is this standard and what is considered delayed cord clamping.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Thank you Thursdays via Social media to thank the staff and support staff wellbeing showing examples of excellent care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Infographic on statistics – not clear on figures for homebirth and waterbirth figures being so low. Met with comms to discuss and review. </a:t>
            </a:r>
          </a:p>
        </p:txBody>
      </p:sp>
    </p:spTree>
    <p:extLst>
      <p:ext uri="{BB962C8B-B14F-4D97-AF65-F5344CB8AC3E}">
        <p14:creationId xmlns:p14="http://schemas.microsoft.com/office/powerpoint/2010/main" val="305233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B5675-93E4-0E02-89AC-27B4E3F9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95" y="1767892"/>
            <a:ext cx="9906000" cy="4024424"/>
          </a:xfrm>
        </p:spPr>
        <p:txBody>
          <a:bodyPr/>
          <a:lstStyle/>
          <a:p>
            <a:r>
              <a:rPr lang="en-GB" dirty="0"/>
              <a:t>Pre-conception project </a:t>
            </a:r>
          </a:p>
          <a:p>
            <a:r>
              <a:rPr lang="en-GB" dirty="0"/>
              <a:t>Recruiting to new roles – if everyone is in agreement this is a good use of funds</a:t>
            </a:r>
          </a:p>
          <a:p>
            <a:r>
              <a:rPr lang="en-GB" dirty="0"/>
              <a:t>Purchase of additional promotional materials for events</a:t>
            </a:r>
          </a:p>
          <a:p>
            <a:r>
              <a:rPr lang="en-GB" dirty="0"/>
              <a:t>International Day of the Midwife</a:t>
            </a:r>
          </a:p>
          <a:p>
            <a:r>
              <a:rPr lang="en-GB" dirty="0"/>
              <a:t>Organising 2 more online listening events in May/June</a:t>
            </a:r>
          </a:p>
          <a:p>
            <a:r>
              <a:rPr lang="en-GB" dirty="0"/>
              <a:t>Working with MKUH to review current workplan in line with the new Single Delivery plan for maternity services and review of current workstreams to reflect funding </a:t>
            </a:r>
            <a:r>
              <a:rPr lang="en-GB"/>
              <a:t>and capacity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499075-02E3-E8CB-67B6-720FB9ED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" y="487681"/>
            <a:ext cx="9906000" cy="1382156"/>
          </a:xfrm>
        </p:spPr>
        <p:txBody>
          <a:bodyPr/>
          <a:lstStyle/>
          <a:p>
            <a:r>
              <a:rPr lang="en-GB" b="1" u="sng" dirty="0"/>
              <a:t>Upcoming Projects/Work</a:t>
            </a:r>
          </a:p>
        </p:txBody>
      </p:sp>
    </p:spTree>
    <p:extLst>
      <p:ext uri="{BB962C8B-B14F-4D97-AF65-F5344CB8AC3E}">
        <p14:creationId xmlns:p14="http://schemas.microsoft.com/office/powerpoint/2010/main" val="490150326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</TotalTime>
  <Words>585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Univers Condensed Light</vt:lpstr>
      <vt:lpstr>Walbaum Display Light</vt:lpstr>
      <vt:lpstr>AngleLinesVTI</vt:lpstr>
      <vt:lpstr>PowerPoint Presentation</vt:lpstr>
      <vt:lpstr>Finance Update</vt:lpstr>
      <vt:lpstr>Finance PLAn</vt:lpstr>
      <vt:lpstr>Updates</vt:lpstr>
      <vt:lpstr>Updates</vt:lpstr>
      <vt:lpstr>Updates</vt:lpstr>
      <vt:lpstr>Feedback Themes and Actions</vt:lpstr>
      <vt:lpstr>Upcoming Projects/Work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Roxanna Clarke</dc:creator>
  <cp:lastModifiedBy>Roxanna Clarke</cp:lastModifiedBy>
  <cp:revision>1</cp:revision>
  <dcterms:created xsi:type="dcterms:W3CDTF">2023-04-24T18:42:27Z</dcterms:created>
  <dcterms:modified xsi:type="dcterms:W3CDTF">2023-04-25T20:03:15Z</dcterms:modified>
</cp:coreProperties>
</file>